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6" r:id="rId4"/>
    <p:sldId id="262" r:id="rId5"/>
    <p:sldId id="263" r:id="rId6"/>
    <p:sldId id="264" r:id="rId7"/>
    <p:sldId id="265" r:id="rId8"/>
    <p:sldId id="266" r:id="rId9"/>
    <p:sldId id="267" r:id="rId10"/>
    <p:sldId id="268" r:id="rId11"/>
    <p:sldId id="269" r:id="rId12"/>
  </p:sldIdLst>
  <p:sldSz cx="9144000" cy="6858000" type="screen4x3"/>
  <p:notesSz cx="6888163" cy="100203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4029817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1150112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1309032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1741590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2910274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1634248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3339932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934147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256810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2015310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5A69213-4EA2-4752-950D-D388502ACF99}" type="datetimeFigureOut">
              <a:rPr kumimoji="1" lang="ja-JP" altLang="en-US" smtClean="0"/>
              <a:t>2014/10/20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3862369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A69213-4EA2-4752-950D-D388502ACF99}" type="datetimeFigureOut">
              <a:rPr kumimoji="1" lang="ja-JP" altLang="en-US" smtClean="0"/>
              <a:t>2014/10/20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99197-A431-4D46-A637-62B07498138F}" type="slidenum">
              <a:rPr kumimoji="1" lang="ja-JP" altLang="en-US" smtClean="0"/>
              <a:t>‹#›</a:t>
            </a:fld>
            <a:endParaRPr kumimoji="1" lang="ja-JP" altLang="en-US"/>
          </a:p>
        </p:txBody>
      </p:sp>
    </p:spTree>
    <p:extLst>
      <p:ext uri="{BB962C8B-B14F-4D97-AF65-F5344CB8AC3E}">
        <p14:creationId xmlns:p14="http://schemas.microsoft.com/office/powerpoint/2010/main" val="1991810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nakajima\Desktop\aaa\ウーマンズ全て\fotolia\fotolia\Fotolia_29545310_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9632" y="1870956"/>
            <a:ext cx="3293417" cy="2194934"/>
          </a:xfrm>
          <a:prstGeom prst="rect">
            <a:avLst/>
          </a:prstGeom>
          <a:noFill/>
          <a:extLst>
            <a:ext uri="{909E8E84-426E-40DD-AFC4-6F175D3DCCD1}">
              <a14:hiddenFill xmlns:a14="http://schemas.microsoft.com/office/drawing/2010/main">
                <a:solidFill>
                  <a:srgbClr val="FFFFFF"/>
                </a:solidFill>
              </a14:hiddenFill>
            </a:ext>
          </a:extLst>
        </p:spPr>
      </p:pic>
      <p:sp>
        <p:nvSpPr>
          <p:cNvPr id="3" name="サブタイトル 2"/>
          <p:cNvSpPr>
            <a:spLocks noGrp="1"/>
          </p:cNvSpPr>
          <p:nvPr>
            <p:ph type="subTitle" idx="1"/>
          </p:nvPr>
        </p:nvSpPr>
        <p:spPr>
          <a:xfrm>
            <a:off x="179512" y="4869160"/>
            <a:ext cx="5040560" cy="1104528"/>
          </a:xfrm>
        </p:spPr>
        <p:txBody>
          <a:bodyPr>
            <a:noAutofit/>
          </a:bodyPr>
          <a:lstStyle/>
          <a:p>
            <a:endParaRPr kumimoji="1" lang="en-US" altLang="ja-JP" sz="1600" b="1" dirty="0" smtClean="0">
              <a:latin typeface="HGP明朝B" panose="02020800000000000000" pitchFamily="18" charset="-128"/>
              <a:ea typeface="HGP明朝B" panose="02020800000000000000" pitchFamily="18" charset="-128"/>
            </a:endParaRPr>
          </a:p>
          <a:p>
            <a:r>
              <a:rPr lang="ja-JP" altLang="en-US" sz="1600" b="1" dirty="0">
                <a:latin typeface="HG明朝B" panose="02020809000000000000" pitchFamily="17" charset="-128"/>
                <a:ea typeface="HG明朝B" panose="02020809000000000000" pitchFamily="17" charset="-128"/>
              </a:rPr>
              <a:t>　</a:t>
            </a:r>
            <a:r>
              <a:rPr lang="en-US" altLang="ja-JP" sz="1600" b="1" dirty="0" smtClean="0">
                <a:latin typeface="HG明朝B" panose="02020809000000000000" pitchFamily="17" charset="-128"/>
                <a:ea typeface="HG明朝B" panose="02020809000000000000" pitchFamily="17" charset="-128"/>
              </a:rPr>
              <a:t>(</a:t>
            </a:r>
            <a:r>
              <a:rPr lang="ja-JP" altLang="en-US" sz="1600" b="1" dirty="0" smtClean="0">
                <a:latin typeface="HG明朝B" panose="02020809000000000000" pitchFamily="17" charset="-128"/>
                <a:ea typeface="HG明朝B" panose="02020809000000000000" pitchFamily="17" charset="-128"/>
              </a:rPr>
              <a:t>株</a:t>
            </a:r>
            <a:r>
              <a:rPr lang="en-US" altLang="ja-JP" sz="1600" b="1" dirty="0" smtClean="0">
                <a:latin typeface="HG明朝B" panose="02020809000000000000" pitchFamily="17" charset="-128"/>
                <a:ea typeface="HG明朝B" panose="02020809000000000000" pitchFamily="17" charset="-128"/>
              </a:rPr>
              <a:t>)</a:t>
            </a:r>
            <a:r>
              <a:rPr lang="ja-JP" altLang="en-US" sz="1600" b="1" dirty="0" smtClean="0">
                <a:latin typeface="HG明朝B" panose="02020809000000000000" pitchFamily="17" charset="-128"/>
                <a:ea typeface="HG明朝B" panose="02020809000000000000" pitchFamily="17" charset="-128"/>
              </a:rPr>
              <a:t>ママココ</a:t>
            </a:r>
            <a:r>
              <a:rPr lang="en-US" altLang="ja-JP" sz="1600" b="1" dirty="0">
                <a:latin typeface="HG明朝B" panose="02020809000000000000" pitchFamily="17" charset="-128"/>
                <a:ea typeface="HG明朝B" panose="02020809000000000000" pitchFamily="17" charset="-128"/>
              </a:rPr>
              <a:t> </a:t>
            </a:r>
            <a:r>
              <a:rPr lang="ja-JP" altLang="en-US" sz="1600" b="1" dirty="0" smtClean="0">
                <a:latin typeface="HG明朝B" panose="02020809000000000000" pitchFamily="17" charset="-128"/>
                <a:ea typeface="HG明朝B" panose="02020809000000000000" pitchFamily="17" charset="-128"/>
              </a:rPr>
              <a:t>ウーマンズ・ワークライフ</a:t>
            </a:r>
            <a:endParaRPr lang="en-US" altLang="ja-JP" sz="1600" b="1" dirty="0" smtClean="0">
              <a:latin typeface="HG明朝B" panose="02020809000000000000" pitchFamily="17" charset="-128"/>
              <a:ea typeface="HG明朝B" panose="02020809000000000000" pitchFamily="17" charset="-128"/>
            </a:endParaRPr>
          </a:p>
          <a:p>
            <a:r>
              <a:rPr lang="ja-JP" altLang="en-US" sz="1600" b="1" dirty="0" smtClean="0">
                <a:latin typeface="HG明朝B" panose="02020809000000000000" pitchFamily="17" charset="-128"/>
                <a:ea typeface="HG明朝B" panose="02020809000000000000" pitchFamily="17" charset="-128"/>
              </a:rPr>
              <a:t>大阪市中央区玉造</a:t>
            </a:r>
            <a:r>
              <a:rPr lang="en-US" altLang="ja-JP" sz="1600" b="1" dirty="0" smtClean="0">
                <a:latin typeface="HG明朝B" panose="02020809000000000000" pitchFamily="17" charset="-128"/>
                <a:ea typeface="HG明朝B" panose="02020809000000000000" pitchFamily="17" charset="-128"/>
              </a:rPr>
              <a:t>1-21-1-601</a:t>
            </a:r>
          </a:p>
          <a:p>
            <a:r>
              <a:rPr lang="en-US" altLang="ja-JP" sz="1600" b="1" dirty="0" smtClean="0">
                <a:latin typeface="HG明朝B" panose="02020809000000000000" pitchFamily="17" charset="-128"/>
                <a:ea typeface="HG明朝B" panose="02020809000000000000" pitchFamily="17" charset="-128"/>
              </a:rPr>
              <a:t>info@womans-worklife.com</a:t>
            </a:r>
          </a:p>
          <a:p>
            <a:r>
              <a:rPr lang="ja-JP" altLang="en-US" sz="1600" b="1" dirty="0" smtClean="0">
                <a:latin typeface="HG明朝B" panose="02020809000000000000" pitchFamily="17" charset="-128"/>
                <a:ea typeface="HG明朝B" panose="02020809000000000000" pitchFamily="17" charset="-128"/>
              </a:rPr>
              <a:t>代表取締役　　中島　三栄子</a:t>
            </a:r>
            <a:endParaRPr lang="en-US" altLang="ja-JP" sz="1600" b="1" dirty="0" smtClean="0">
              <a:latin typeface="HG明朝B" panose="02020809000000000000" pitchFamily="17" charset="-128"/>
              <a:ea typeface="HG明朝B" panose="02020809000000000000" pitchFamily="17" charset="-128"/>
            </a:endParaRPr>
          </a:p>
        </p:txBody>
      </p:sp>
      <p:pic>
        <p:nvPicPr>
          <p:cNvPr id="1026" name="Picture 2" descr="C:\Users\nakajima\Desktop\aaa\ウーマンズ全て\womans_logo\womans_logo\logo_woman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73906" y="5517232"/>
            <a:ext cx="2779221" cy="1303374"/>
          </a:xfrm>
          <a:prstGeom prst="rect">
            <a:avLst/>
          </a:prstGeom>
          <a:noFill/>
          <a:extLst>
            <a:ext uri="{909E8E84-426E-40DD-AFC4-6F175D3DCCD1}">
              <a14:hiddenFill xmlns:a14="http://schemas.microsoft.com/office/drawing/2010/main">
                <a:solidFill>
                  <a:srgbClr val="FFFFFF"/>
                </a:solidFill>
              </a14:hiddenFill>
            </a:ext>
          </a:extLst>
        </p:spPr>
      </p:pic>
      <p:sp>
        <p:nvSpPr>
          <p:cNvPr id="4" name="タイトル 3"/>
          <p:cNvSpPr>
            <a:spLocks noGrp="1"/>
          </p:cNvSpPr>
          <p:nvPr>
            <p:ph type="ctrTitle"/>
          </p:nvPr>
        </p:nvSpPr>
        <p:spPr>
          <a:xfrm>
            <a:off x="1400229" y="723843"/>
            <a:ext cx="7772400" cy="837998"/>
          </a:xfrm>
        </p:spPr>
        <p:txBody>
          <a:bodyPr/>
          <a:lstStyle/>
          <a:p>
            <a:r>
              <a:rPr kumimoji="1" lang="ja-JP" altLang="en-US" dirty="0" smtClean="0"/>
              <a:t>企業様向け　セミナー</a:t>
            </a:r>
            <a:endParaRPr kumimoji="1" lang="ja-JP" altLang="en-US" dirty="0"/>
          </a:p>
        </p:txBody>
      </p:sp>
      <p:sp>
        <p:nvSpPr>
          <p:cNvPr id="7" name="角丸四角形 6"/>
          <p:cNvSpPr/>
          <p:nvPr/>
        </p:nvSpPr>
        <p:spPr>
          <a:xfrm>
            <a:off x="616223" y="1484784"/>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rot="19621451">
            <a:off x="-336157" y="1200601"/>
            <a:ext cx="4434557" cy="77333"/>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51359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62071" y="705611"/>
            <a:ext cx="8136904" cy="523220"/>
          </a:xfrm>
          <a:prstGeom prst="rect">
            <a:avLst/>
          </a:prstGeom>
          <a:noFill/>
        </p:spPr>
        <p:txBody>
          <a:bodyPr wrap="square" rtlCol="0">
            <a:spAutoFit/>
          </a:bodyPr>
          <a:lstStyle/>
          <a:p>
            <a:r>
              <a:rPr lang="ja-JP" altLang="en-US" sz="2800" dirty="0"/>
              <a:t>「家庭・子育てを始める男性へ」</a:t>
            </a:r>
            <a:endParaRPr lang="en-US" altLang="ja-JP" sz="2800" dirty="0"/>
          </a:p>
        </p:txBody>
      </p:sp>
      <p:graphicFrame>
        <p:nvGraphicFramePr>
          <p:cNvPr id="2" name="表 1"/>
          <p:cNvGraphicFramePr>
            <a:graphicFrameLocks noGrp="1"/>
          </p:cNvGraphicFramePr>
          <p:nvPr>
            <p:extLst>
              <p:ext uri="{D42A27DB-BD31-4B8C-83A1-F6EECF244321}">
                <p14:modId xmlns:p14="http://schemas.microsoft.com/office/powerpoint/2010/main" val="409889734"/>
              </p:ext>
            </p:extLst>
          </p:nvPr>
        </p:nvGraphicFramePr>
        <p:xfrm>
          <a:off x="323528" y="1772816"/>
          <a:ext cx="8568952" cy="3761184"/>
        </p:xfrm>
        <a:graphic>
          <a:graphicData uri="http://schemas.openxmlformats.org/drawingml/2006/table">
            <a:tbl>
              <a:tblPr firstRow="1" bandRow="1">
                <a:tableStyleId>{21E4AEA4-8DFA-4A89-87EB-49C32662AFE0}</a:tableStyleId>
              </a:tblPr>
              <a:tblGrid>
                <a:gridCol w="2885831"/>
                <a:gridCol w="5683121"/>
              </a:tblGrid>
              <a:tr h="418317">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子育て中の男性</a:t>
                      </a:r>
                      <a:endParaRPr kumimoji="1" lang="en-US" altLang="ja-JP" sz="1400" dirty="0" smtClean="0"/>
                    </a:p>
                  </a:txBody>
                  <a:tcPr/>
                </a:tc>
              </a:tr>
              <a:tr h="1426861">
                <a:tc>
                  <a:txBody>
                    <a:bodyPr/>
                    <a:lstStyle/>
                    <a:p>
                      <a:r>
                        <a:rPr kumimoji="1" lang="ja-JP" altLang="en-US" dirty="0" smtClean="0"/>
                        <a:t>背景・目的</a:t>
                      </a:r>
                      <a:endParaRPr kumimoji="1" lang="ja-JP" altLang="en-US" dirty="0"/>
                    </a:p>
                  </a:txBody>
                  <a:tcPr/>
                </a:tc>
                <a:tc>
                  <a:txBody>
                    <a:bodyPr/>
                    <a:lstStyle/>
                    <a:p>
                      <a:r>
                        <a:rPr kumimoji="1" lang="ja-JP" altLang="en-US" sz="1200" kern="1200" dirty="0" smtClean="0">
                          <a:effectLst/>
                        </a:rPr>
                        <a:t>「イクメン」という言葉が定着しつつあります。子育てを支援する企業に与えられる「くるみん」。ここにも、イクメン取得者が社内で必要になります。</a:t>
                      </a:r>
                      <a:endParaRPr kumimoji="1" lang="en-US" altLang="ja-JP" sz="1200" kern="1200" dirty="0" smtClean="0">
                        <a:effectLst/>
                      </a:endParaRPr>
                    </a:p>
                    <a:p>
                      <a:r>
                        <a:rPr kumimoji="1" lang="ja-JP" altLang="en-US" sz="1200" kern="1200" dirty="0" smtClean="0">
                          <a:effectLst/>
                        </a:rPr>
                        <a:t>女性の子育て支援に関し、男性も積極的になり、環境を作ろうというものです。</a:t>
                      </a:r>
                      <a:endParaRPr kumimoji="1" lang="en-US" altLang="ja-JP" sz="1200" kern="1200" dirty="0" smtClean="0">
                        <a:effectLst/>
                      </a:endParaRPr>
                    </a:p>
                    <a:p>
                      <a:r>
                        <a:rPr kumimoji="1" lang="ja-JP" altLang="en-US" sz="1200" kern="1200" dirty="0" smtClean="0">
                          <a:effectLst/>
                        </a:rPr>
                        <a:t>しかし想像以上に進んでいません。</a:t>
                      </a:r>
                      <a:endParaRPr kumimoji="1" lang="en-US" altLang="ja-JP" sz="1200" kern="1200" dirty="0" smtClean="0">
                        <a:effectLst/>
                      </a:endParaRPr>
                    </a:p>
                    <a:p>
                      <a:r>
                        <a:rPr kumimoji="1" lang="ja-JP" altLang="en-US" sz="1200" kern="1200" dirty="0" smtClean="0">
                          <a:effectLst/>
                        </a:rPr>
                        <a:t>男性が子育て自体に積極的でないからです。理由は彼らも子育てに関して、素人で女性以上に、その知識について学べる場がないからです。</a:t>
                      </a:r>
                      <a:endParaRPr kumimoji="1" lang="en-US" altLang="ja-JP" sz="1200" kern="1200" dirty="0" smtClean="0">
                        <a:effectLst/>
                      </a:endParaRPr>
                    </a:p>
                    <a:p>
                      <a:r>
                        <a:rPr kumimoji="1" lang="ja-JP" altLang="en-US" sz="1200" kern="1200" dirty="0" smtClean="0">
                          <a:effectLst/>
                        </a:rPr>
                        <a:t>また最近は妻の出産鬱病に悩む男性も少なくありません。</a:t>
                      </a:r>
                      <a:endParaRPr kumimoji="1" lang="en-US" altLang="ja-JP" sz="1200" kern="1200" dirty="0" smtClean="0">
                        <a:effectLst/>
                      </a:endParaRPr>
                    </a:p>
                    <a:p>
                      <a:r>
                        <a:rPr kumimoji="1" lang="ja-JP" altLang="en-US" sz="1200" kern="1200" dirty="0" smtClean="0">
                          <a:effectLst/>
                        </a:rPr>
                        <a:t>このセミナーで男性が子育てに関わるメリット・スキルを学びます。</a:t>
                      </a:r>
                      <a:endParaRPr kumimoji="1" lang="en-US" altLang="ja-JP" sz="1200" kern="1200" dirty="0" smtClean="0">
                        <a:solidFill>
                          <a:schemeClr val="dk1"/>
                        </a:solidFill>
                        <a:effectLst/>
                        <a:latin typeface="+mn-lt"/>
                        <a:ea typeface="+mn-ea"/>
                        <a:cs typeface="+mn-cs"/>
                      </a:endParaRPr>
                    </a:p>
                  </a:txBody>
                  <a:tcPr/>
                </a:tc>
              </a:tr>
              <a:tr h="699510">
                <a:tc>
                  <a:txBody>
                    <a:bodyPr/>
                    <a:lstStyle/>
                    <a:p>
                      <a:r>
                        <a:rPr kumimoji="1" lang="ja-JP" altLang="en-US" dirty="0" smtClean="0"/>
                        <a:t>研修効果</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a:t>
                      </a:r>
                      <a:r>
                        <a:rPr kumimoji="1" lang="ja-JP" altLang="en-US" sz="1200" kern="1200" dirty="0" smtClean="0">
                          <a:effectLst/>
                        </a:rPr>
                        <a:t>子育てに関する理解と興味</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・同じ職場の育児中の女性に対しての理解</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・自身の価値をもち、自信をもって仕事に取り組む</a:t>
                      </a:r>
                      <a:endParaRPr kumimoji="1" lang="en-US" altLang="ja-JP" sz="1200" kern="1200" dirty="0" smtClean="0">
                        <a:solidFill>
                          <a:schemeClr val="dk1"/>
                        </a:solidFill>
                        <a:effectLst/>
                        <a:latin typeface="+mn-lt"/>
                        <a:ea typeface="+mn-ea"/>
                        <a:cs typeface="+mn-cs"/>
                      </a:endParaRPr>
                    </a:p>
                  </a:txBody>
                  <a:tcPr/>
                </a:tc>
              </a:tr>
              <a:tr h="418317">
                <a:tc>
                  <a:txBody>
                    <a:bodyPr/>
                    <a:lstStyle/>
                    <a:p>
                      <a:r>
                        <a:rPr kumimoji="1" lang="ja-JP" altLang="en-US" dirty="0" smtClean="0"/>
                        <a:t>内容</a:t>
                      </a:r>
                      <a:endParaRPr kumimoji="1" lang="ja-JP" altLang="en-US" dirty="0"/>
                    </a:p>
                  </a:txBody>
                  <a:tcPr/>
                </a:tc>
                <a:tc>
                  <a:txBody>
                    <a:bodyPr/>
                    <a:lstStyle/>
                    <a:p>
                      <a:pPr lvl="0"/>
                      <a:r>
                        <a:rPr kumimoji="1" lang="ja-JP" altLang="en-US" sz="1200" kern="1200" dirty="0" smtClean="0">
                          <a:effectLst/>
                        </a:rPr>
                        <a:t>・男性と子育てについて</a:t>
                      </a:r>
                      <a:endParaRPr kumimoji="1" lang="en-US" altLang="ja-JP" sz="1200" kern="1200" dirty="0" smtClean="0">
                        <a:effectLst/>
                      </a:endParaRPr>
                    </a:p>
                    <a:p>
                      <a:pPr lvl="0"/>
                      <a:r>
                        <a:rPr kumimoji="1" lang="ja-JP" altLang="en-US" sz="1200" kern="1200" dirty="0" smtClean="0">
                          <a:effectLst/>
                        </a:rPr>
                        <a:t>・ワークライフバランスのついての取組</a:t>
                      </a:r>
                      <a:endParaRPr kumimoji="1" lang="ja-JP" altLang="ja-JP" sz="1200" kern="1200" dirty="0" smtClean="0">
                        <a:effectLst/>
                      </a:endParaRPr>
                    </a:p>
                    <a:p>
                      <a:r>
                        <a:rPr kumimoji="1" lang="ja-JP" altLang="en-US" sz="1200" dirty="0" smtClean="0"/>
                        <a:t>・ライフプランについて</a:t>
                      </a:r>
                      <a:r>
                        <a:rPr kumimoji="1" lang="ja-JP" altLang="en-US" sz="1400" dirty="0" smtClean="0"/>
                        <a:t>　　　　　（講義・ワーク・ディスカッションにて）</a:t>
                      </a:r>
                      <a:endParaRPr kumimoji="1" lang="en-US" altLang="ja-JP" sz="1400" dirty="0" smtClean="0"/>
                    </a:p>
                  </a:txBody>
                  <a:tcPr/>
                </a:tc>
              </a:tr>
            </a:tbl>
          </a:graphicData>
        </a:graphic>
      </p:graphicFrame>
    </p:spTree>
    <p:extLst>
      <p:ext uri="{BB962C8B-B14F-4D97-AF65-F5344CB8AC3E}">
        <p14:creationId xmlns:p14="http://schemas.microsoft.com/office/powerpoint/2010/main" val="3961967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62070" y="705611"/>
            <a:ext cx="8681930" cy="523220"/>
          </a:xfrm>
          <a:prstGeom prst="rect">
            <a:avLst/>
          </a:prstGeom>
          <a:noFill/>
        </p:spPr>
        <p:txBody>
          <a:bodyPr wrap="square" rtlCol="0">
            <a:spAutoFit/>
          </a:bodyPr>
          <a:lstStyle/>
          <a:p>
            <a:r>
              <a:rPr lang="ja-JP" altLang="en-US" sz="2800" dirty="0"/>
              <a:t>「ワークライフバランス・ダイバーシティー　</a:t>
            </a:r>
            <a:r>
              <a:rPr lang="ja-JP" altLang="en-US" sz="2800" dirty="0" smtClean="0"/>
              <a:t>基礎・応用編</a:t>
            </a:r>
            <a:r>
              <a:rPr lang="ja-JP" altLang="en-US" sz="2800" dirty="0"/>
              <a:t>」</a:t>
            </a:r>
            <a:endParaRPr lang="en-US" altLang="ja-JP" sz="2800" dirty="0"/>
          </a:p>
        </p:txBody>
      </p:sp>
      <p:graphicFrame>
        <p:nvGraphicFramePr>
          <p:cNvPr id="2" name="表 1"/>
          <p:cNvGraphicFramePr>
            <a:graphicFrameLocks noGrp="1"/>
          </p:cNvGraphicFramePr>
          <p:nvPr>
            <p:extLst>
              <p:ext uri="{D42A27DB-BD31-4B8C-83A1-F6EECF244321}">
                <p14:modId xmlns:p14="http://schemas.microsoft.com/office/powerpoint/2010/main" val="1281183116"/>
              </p:ext>
            </p:extLst>
          </p:nvPr>
        </p:nvGraphicFramePr>
        <p:xfrm>
          <a:off x="323528" y="1772816"/>
          <a:ext cx="8568952" cy="4279344"/>
        </p:xfrm>
        <a:graphic>
          <a:graphicData uri="http://schemas.openxmlformats.org/drawingml/2006/table">
            <a:tbl>
              <a:tblPr firstRow="1" bandRow="1">
                <a:tableStyleId>{21E4AEA4-8DFA-4A89-87EB-49C32662AFE0}</a:tableStyleId>
              </a:tblPr>
              <a:tblGrid>
                <a:gridCol w="2885831"/>
                <a:gridCol w="5683121"/>
              </a:tblGrid>
              <a:tr h="418317">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会社の全ての方</a:t>
                      </a:r>
                      <a:endParaRPr kumimoji="1" lang="en-US" altLang="ja-JP" sz="1400" dirty="0" smtClean="0"/>
                    </a:p>
                  </a:txBody>
                  <a:tcPr/>
                </a:tc>
              </a:tr>
              <a:tr h="1426861">
                <a:tc>
                  <a:txBody>
                    <a:bodyPr/>
                    <a:lstStyle/>
                    <a:p>
                      <a:r>
                        <a:rPr kumimoji="1" lang="ja-JP" altLang="en-US" dirty="0" smtClean="0"/>
                        <a:t>背景・目的</a:t>
                      </a:r>
                      <a:endParaRPr kumimoji="1" lang="ja-JP" altLang="en-US" dirty="0"/>
                    </a:p>
                  </a:txBody>
                  <a:tcPr/>
                </a:tc>
                <a:tc>
                  <a:txBody>
                    <a:bodyPr/>
                    <a:lstStyle/>
                    <a:p>
                      <a:r>
                        <a:rPr kumimoji="1" lang="ja-JP" altLang="en-US" sz="1200" kern="1200" dirty="0" smtClean="0">
                          <a:effectLst/>
                        </a:rPr>
                        <a:t>人口の減少により、深刻な労働力不足が始まってきている。</a:t>
                      </a:r>
                      <a:endParaRPr kumimoji="1" lang="en-US" altLang="ja-JP" sz="1200" kern="1200" dirty="0" smtClean="0">
                        <a:effectLst/>
                      </a:endParaRPr>
                    </a:p>
                    <a:p>
                      <a:r>
                        <a:rPr kumimoji="1" lang="ja-JP" altLang="en-US" sz="1200" kern="1200" dirty="0" smtClean="0">
                          <a:effectLst/>
                        </a:rPr>
                        <a:t>それを補うために、女性・高齢者・外国人などに注目が集まってきている。それらの人材を活かすためには、日本社会の「残業ありき」の会社体質を見直さなければいけない。</a:t>
                      </a:r>
                      <a:endParaRPr kumimoji="1" lang="en-US" altLang="ja-JP" sz="1200" kern="1200" dirty="0" smtClean="0">
                        <a:effectLst/>
                      </a:endParaRPr>
                    </a:p>
                    <a:p>
                      <a:r>
                        <a:rPr kumimoji="1" lang="ja-JP" altLang="en-US" sz="1200" kern="1200" dirty="0" smtClean="0">
                          <a:effectLst/>
                        </a:rPr>
                        <a:t>またこれに限らず、日本企業の大問題となりつつある、鬱病などの精神障害の解決にも大きく貢献することから、大きく注目されてきている。</a:t>
                      </a:r>
                      <a:endParaRPr kumimoji="1" lang="en-US" altLang="ja-JP" sz="1200" kern="1200" dirty="0" smtClean="0">
                        <a:effectLst/>
                      </a:endParaRPr>
                    </a:p>
                    <a:p>
                      <a:r>
                        <a:rPr kumimoji="1" lang="ja-JP" altLang="en-US" sz="1200" kern="1200" dirty="0" smtClean="0">
                          <a:effectLst/>
                        </a:rPr>
                        <a:t>ここでは、ワークライフバランスを理解していただき、まず自身に落とし込み考えていただきその上で、会社内でどのように取り組むべきかを考えるきっかけにしていただきます。</a:t>
                      </a:r>
                      <a:endParaRPr kumimoji="1" lang="en-US" altLang="ja-JP" sz="1200" kern="1200" dirty="0" smtClean="0">
                        <a:solidFill>
                          <a:schemeClr val="dk1"/>
                        </a:solidFill>
                        <a:effectLst/>
                        <a:latin typeface="+mn-lt"/>
                        <a:ea typeface="+mn-ea"/>
                        <a:cs typeface="+mn-cs"/>
                      </a:endParaRPr>
                    </a:p>
                  </a:txBody>
                  <a:tcPr/>
                </a:tc>
              </a:tr>
              <a:tr h="699510">
                <a:tc>
                  <a:txBody>
                    <a:bodyPr/>
                    <a:lstStyle/>
                    <a:p>
                      <a:r>
                        <a:rPr kumimoji="1" lang="ja-JP" altLang="en-US" dirty="0" smtClean="0"/>
                        <a:t>研修効果</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a:t>
                      </a:r>
                      <a:r>
                        <a:rPr kumimoji="1" lang="ja-JP" altLang="en-US" sz="1200" kern="1200" dirty="0" smtClean="0">
                          <a:effectLst/>
                        </a:rPr>
                        <a:t>ワークライフバランスを理解し、仕事と向き合う</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・自身が短時間労働にならざる得ない時などに、対応できる想定ができる</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・仕事と生活の結びつきを理解し、より仕事に充実できる</a:t>
                      </a:r>
                      <a:endParaRPr kumimoji="1" lang="en-US" altLang="ja-JP" sz="1200" kern="1200" dirty="0" smtClean="0">
                        <a:solidFill>
                          <a:schemeClr val="dk1"/>
                        </a:solidFill>
                        <a:effectLst/>
                        <a:latin typeface="+mn-lt"/>
                        <a:ea typeface="+mn-ea"/>
                        <a:cs typeface="+mn-cs"/>
                      </a:endParaRPr>
                    </a:p>
                  </a:txBody>
                  <a:tcPr/>
                </a:tc>
              </a:tr>
              <a:tr h="418317">
                <a:tc>
                  <a:txBody>
                    <a:bodyPr/>
                    <a:lstStyle/>
                    <a:p>
                      <a:r>
                        <a:rPr kumimoji="1" lang="ja-JP" altLang="en-US" dirty="0" smtClean="0"/>
                        <a:t>内容</a:t>
                      </a:r>
                      <a:endParaRPr kumimoji="1" lang="ja-JP" altLang="en-US" dirty="0"/>
                    </a:p>
                  </a:txBody>
                  <a:tcPr/>
                </a:tc>
                <a:tc>
                  <a:txBody>
                    <a:bodyPr/>
                    <a:lstStyle/>
                    <a:p>
                      <a:pPr lvl="0"/>
                      <a:r>
                        <a:rPr kumimoji="1" lang="ja-JP" altLang="en-US" sz="1200" kern="1200" dirty="0" smtClean="0">
                          <a:effectLst/>
                        </a:rPr>
                        <a:t>・ワークライフバランスについて</a:t>
                      </a:r>
                      <a:endParaRPr kumimoji="1" lang="en-US" altLang="ja-JP" sz="1200" kern="1200" dirty="0" smtClean="0">
                        <a:effectLst/>
                      </a:endParaRPr>
                    </a:p>
                    <a:p>
                      <a:pPr lvl="0"/>
                      <a:r>
                        <a:rPr kumimoji="1" lang="ja-JP" altLang="en-US" sz="1200" kern="1200" dirty="0" smtClean="0">
                          <a:effectLst/>
                        </a:rPr>
                        <a:t>・ダイバーシティーについて</a:t>
                      </a:r>
                      <a:endParaRPr kumimoji="1" lang="en-US" altLang="ja-JP" sz="1200" kern="1200" dirty="0" smtClean="0">
                        <a:effectLst/>
                      </a:endParaRPr>
                    </a:p>
                    <a:p>
                      <a:pPr lvl="0"/>
                      <a:r>
                        <a:rPr kumimoji="1" lang="ja-JP" altLang="en-US" sz="1200" kern="1200" dirty="0" smtClean="0">
                          <a:effectLst/>
                        </a:rPr>
                        <a:t>・今の自身の生活を分析</a:t>
                      </a:r>
                      <a:endParaRPr kumimoji="1" lang="en-US" altLang="ja-JP" sz="1200" kern="1200" dirty="0" smtClean="0">
                        <a:effectLst/>
                      </a:endParaRPr>
                    </a:p>
                    <a:p>
                      <a:pPr lvl="0"/>
                      <a:r>
                        <a:rPr kumimoji="1" lang="ja-JP" altLang="en-US" sz="1200" kern="1200" dirty="0" smtClean="0">
                          <a:effectLst/>
                        </a:rPr>
                        <a:t>・理想のバランスとは</a:t>
                      </a:r>
                      <a:r>
                        <a:rPr kumimoji="1" lang="ja-JP" altLang="en-US" sz="1200" dirty="0" smtClean="0"/>
                        <a:t>　</a:t>
                      </a:r>
                      <a:endParaRPr kumimoji="1" lang="en-US" altLang="ja-JP" sz="1200" dirty="0" smtClean="0"/>
                    </a:p>
                    <a:p>
                      <a:pPr lvl="0"/>
                      <a:r>
                        <a:rPr kumimoji="1" lang="ja-JP" altLang="en-US" sz="1200" dirty="0" smtClean="0"/>
                        <a:t>・会社を巻き込んでの進め方（応用編）</a:t>
                      </a:r>
                      <a:endParaRPr kumimoji="1" lang="en-US" altLang="ja-JP" sz="1200" dirty="0" smtClean="0"/>
                    </a:p>
                    <a:p>
                      <a:pPr lvl="0"/>
                      <a:r>
                        <a:rPr kumimoji="1" lang="ja-JP" altLang="en-US" sz="1200" dirty="0" smtClean="0"/>
                        <a:t>　　　　（講義・ワーク・ディスカッションにて）</a:t>
                      </a:r>
                      <a:endParaRPr kumimoji="1" lang="en-US" altLang="ja-JP" sz="1200" dirty="0" smtClean="0"/>
                    </a:p>
                  </a:txBody>
                  <a:tcPr/>
                </a:tc>
              </a:tr>
            </a:tbl>
          </a:graphicData>
        </a:graphic>
      </p:graphicFrame>
    </p:spTree>
    <p:extLst>
      <p:ext uri="{BB962C8B-B14F-4D97-AF65-F5344CB8AC3E}">
        <p14:creationId xmlns:p14="http://schemas.microsoft.com/office/powerpoint/2010/main" val="3502516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1400229" y="723843"/>
            <a:ext cx="7772400" cy="837998"/>
          </a:xfrm>
        </p:spPr>
        <p:txBody>
          <a:bodyPr/>
          <a:lstStyle/>
          <a:p>
            <a:r>
              <a:rPr lang="ja-JP" altLang="en-US" dirty="0"/>
              <a:t>（株</a:t>
            </a:r>
            <a:r>
              <a:rPr lang="ja-JP" altLang="en-US" dirty="0" smtClean="0"/>
              <a:t>）ママココ　</a:t>
            </a:r>
            <a:endParaRPr kumimoji="1" lang="ja-JP" altLang="en-US" dirty="0"/>
          </a:p>
        </p:txBody>
      </p:sp>
      <p:sp>
        <p:nvSpPr>
          <p:cNvPr id="7" name="角丸四角形 6"/>
          <p:cNvSpPr/>
          <p:nvPr/>
        </p:nvSpPr>
        <p:spPr>
          <a:xfrm>
            <a:off x="616223" y="1484784"/>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rot="19621451">
            <a:off x="-336157" y="1200601"/>
            <a:ext cx="4434557" cy="77333"/>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331640" y="2259766"/>
            <a:ext cx="6768752" cy="4031873"/>
          </a:xfrm>
          <a:prstGeom prst="rect">
            <a:avLst/>
          </a:prstGeom>
          <a:noFill/>
        </p:spPr>
        <p:txBody>
          <a:bodyPr wrap="square" rtlCol="0">
            <a:spAutoFit/>
          </a:bodyPr>
          <a:lstStyle/>
          <a:p>
            <a:r>
              <a:rPr kumimoji="1" lang="ja-JP" altLang="en-US" sz="2000" dirty="0" smtClean="0"/>
              <a:t>女性雇用をサポートする企業です。</a:t>
            </a:r>
            <a:endParaRPr kumimoji="1" lang="en-US" altLang="ja-JP" sz="2000" dirty="0" smtClean="0"/>
          </a:p>
          <a:p>
            <a:endParaRPr kumimoji="1" lang="en-US" altLang="ja-JP" sz="2000" dirty="0" smtClean="0"/>
          </a:p>
          <a:p>
            <a:endParaRPr lang="en-US" altLang="ja-JP" dirty="0"/>
          </a:p>
          <a:p>
            <a:r>
              <a:rPr lang="en-US" altLang="ja-JP" dirty="0" smtClean="0"/>
              <a:t>【</a:t>
            </a:r>
            <a:r>
              <a:rPr lang="ja-JP" altLang="en-US" dirty="0" smtClean="0"/>
              <a:t>強み</a:t>
            </a:r>
            <a:r>
              <a:rPr lang="en-US" altLang="ja-JP" dirty="0" smtClean="0"/>
              <a:t>】</a:t>
            </a:r>
          </a:p>
          <a:p>
            <a:r>
              <a:rPr lang="ja-JP" altLang="en-US" dirty="0" smtClean="0"/>
              <a:t>・女性に特化していることで、問題を深く専門的にお伝えすることができます。</a:t>
            </a:r>
            <a:endParaRPr lang="en-US" altLang="ja-JP" dirty="0" smtClean="0"/>
          </a:p>
          <a:p>
            <a:endParaRPr lang="en-US" altLang="ja-JP" dirty="0"/>
          </a:p>
          <a:p>
            <a:r>
              <a:rPr lang="ja-JP" altLang="en-US" dirty="0" smtClean="0"/>
              <a:t>・現社会の注目する「女性活躍推進」という中で</a:t>
            </a:r>
            <a:endParaRPr lang="en-US" altLang="ja-JP" dirty="0" smtClean="0"/>
          </a:p>
          <a:p>
            <a:r>
              <a:rPr lang="ja-JP" altLang="en-US" dirty="0" smtClean="0"/>
              <a:t>多くの方にご利用いただけます。</a:t>
            </a:r>
            <a:endParaRPr lang="en-US" altLang="ja-JP" dirty="0" smtClean="0"/>
          </a:p>
          <a:p>
            <a:endParaRPr lang="en-US" altLang="ja-JP" dirty="0"/>
          </a:p>
          <a:p>
            <a:r>
              <a:rPr lang="ja-JP" altLang="en-US" dirty="0" smtClean="0"/>
              <a:t>・「福利厚生」ではなく「企業戦略」という立場から</a:t>
            </a:r>
            <a:endParaRPr lang="en-US" altLang="ja-JP" dirty="0" smtClean="0"/>
          </a:p>
          <a:p>
            <a:r>
              <a:rPr lang="ja-JP" altLang="en-US" dirty="0" smtClean="0"/>
              <a:t>行います。</a:t>
            </a:r>
            <a:endParaRPr lang="en-US" altLang="ja-JP" dirty="0" smtClean="0"/>
          </a:p>
          <a:p>
            <a:endParaRPr lang="en-US" altLang="ja-JP" dirty="0"/>
          </a:p>
          <a:p>
            <a:endParaRPr kumimoji="1" lang="ja-JP" altLang="en-US" dirty="0"/>
          </a:p>
        </p:txBody>
      </p:sp>
      <p:pic>
        <p:nvPicPr>
          <p:cNvPr id="6" name="Picture 2" descr="C:\Users\nakajima\Desktop\大切色々\aaa\ウーマンズ全て\fotolia\fotolia\Fotolia_45656350_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4766887"/>
            <a:ext cx="1872208" cy="12477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0148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102013" y="623010"/>
            <a:ext cx="4842992" cy="861774"/>
          </a:xfrm>
          <a:prstGeom prst="rect">
            <a:avLst/>
          </a:prstGeom>
          <a:noFill/>
        </p:spPr>
        <p:txBody>
          <a:bodyPr wrap="none" rtlCol="0">
            <a:spAutoFit/>
          </a:bodyPr>
          <a:lstStyle/>
          <a:p>
            <a:r>
              <a:rPr kumimoji="1" lang="ja-JP" altLang="en-US" sz="3200" dirty="0" smtClean="0"/>
              <a:t>企業様向け　研修</a:t>
            </a:r>
            <a:r>
              <a:rPr lang="ja-JP" altLang="en-US" sz="3200" dirty="0"/>
              <a:t>に</a:t>
            </a:r>
            <a:r>
              <a:rPr lang="ja-JP" altLang="en-US" sz="3200" dirty="0" smtClean="0"/>
              <a:t>ついて</a:t>
            </a:r>
            <a:endParaRPr lang="en-US" altLang="ja-JP" sz="3200" dirty="0" smtClean="0"/>
          </a:p>
          <a:p>
            <a:endParaRPr kumimoji="1" lang="ja-JP" altLang="en-US" dirty="0"/>
          </a:p>
        </p:txBody>
      </p:sp>
      <p:sp>
        <p:nvSpPr>
          <p:cNvPr id="6" name="テキスト ボックス 5"/>
          <p:cNvSpPr txBox="1"/>
          <p:nvPr/>
        </p:nvSpPr>
        <p:spPr>
          <a:xfrm>
            <a:off x="1403648" y="1988840"/>
            <a:ext cx="6840760" cy="4247317"/>
          </a:xfrm>
          <a:prstGeom prst="rect">
            <a:avLst/>
          </a:prstGeom>
          <a:noFill/>
        </p:spPr>
        <p:txBody>
          <a:bodyPr wrap="square" rtlCol="0">
            <a:spAutoFit/>
          </a:bodyPr>
          <a:lstStyle/>
          <a:p>
            <a:r>
              <a:rPr lang="en-US" altLang="ja-JP" b="1" dirty="0" smtClean="0"/>
              <a:t>【</a:t>
            </a:r>
            <a:r>
              <a:rPr lang="ja-JP" altLang="en-US" b="1" dirty="0" smtClean="0"/>
              <a:t>１</a:t>
            </a:r>
            <a:r>
              <a:rPr lang="en-US" altLang="ja-JP" b="1" dirty="0" smtClean="0"/>
              <a:t>】</a:t>
            </a:r>
            <a:r>
              <a:rPr kumimoji="1" lang="ja-JP" altLang="en-US" b="1" dirty="0" smtClean="0"/>
              <a:t>女性雇用について</a:t>
            </a:r>
            <a:endParaRPr kumimoji="1" lang="en-US" altLang="ja-JP" b="1" dirty="0" smtClean="0"/>
          </a:p>
          <a:p>
            <a:r>
              <a:rPr lang="ja-JP" altLang="en-US" dirty="0"/>
              <a:t>　</a:t>
            </a:r>
            <a:r>
              <a:rPr lang="ja-JP" altLang="en-US" dirty="0" smtClean="0"/>
              <a:t>　</a:t>
            </a:r>
            <a:r>
              <a:rPr lang="en-US" altLang="ja-JP" dirty="0" smtClean="0"/>
              <a:t>1</a:t>
            </a:r>
            <a:r>
              <a:rPr lang="ja-JP" altLang="en-US" dirty="0" err="1" smtClean="0"/>
              <a:t>、</a:t>
            </a:r>
            <a:r>
              <a:rPr lang="ja-JP" altLang="en-US" dirty="0" smtClean="0"/>
              <a:t>「キャリアデザイン・キャリアアップセミナー」</a:t>
            </a:r>
            <a:endParaRPr lang="en-US" altLang="ja-JP" dirty="0" smtClean="0"/>
          </a:p>
          <a:p>
            <a:r>
              <a:rPr kumimoji="1" lang="ja-JP" altLang="en-US" dirty="0"/>
              <a:t>　</a:t>
            </a:r>
            <a:r>
              <a:rPr kumimoji="1" lang="ja-JP" altLang="en-US" dirty="0" smtClean="0"/>
              <a:t>　</a:t>
            </a:r>
            <a:r>
              <a:rPr kumimoji="1" lang="en-US" altLang="ja-JP" dirty="0" smtClean="0"/>
              <a:t>2</a:t>
            </a:r>
            <a:r>
              <a:rPr kumimoji="1" lang="ja-JP" altLang="en-US" dirty="0" err="1" smtClean="0"/>
              <a:t>、</a:t>
            </a:r>
            <a:r>
              <a:rPr kumimoji="1" lang="ja-JP" altLang="en-US" dirty="0" smtClean="0"/>
              <a:t>「育休復帰支援・短時間勤務制度利用セミナー」</a:t>
            </a:r>
            <a:endParaRPr kumimoji="1" lang="en-US" altLang="ja-JP" dirty="0" smtClean="0"/>
          </a:p>
          <a:p>
            <a:r>
              <a:rPr lang="ja-JP" altLang="en-US" dirty="0" smtClean="0"/>
              <a:t>　　</a:t>
            </a:r>
            <a:r>
              <a:rPr lang="en-US" altLang="ja-JP" dirty="0" smtClean="0"/>
              <a:t>3</a:t>
            </a:r>
            <a:r>
              <a:rPr lang="ja-JP" altLang="en-US" dirty="0" err="1" smtClean="0"/>
              <a:t>、</a:t>
            </a:r>
            <a:r>
              <a:rPr lang="ja-JP" altLang="en-US" dirty="0" smtClean="0"/>
              <a:t>「女性管理職セミナー」（該当女性向け）</a:t>
            </a:r>
            <a:endParaRPr lang="en-US" altLang="ja-JP" dirty="0" smtClean="0"/>
          </a:p>
          <a:p>
            <a:r>
              <a:rPr kumimoji="1" lang="ja-JP" altLang="en-US" dirty="0"/>
              <a:t>　</a:t>
            </a:r>
            <a:r>
              <a:rPr kumimoji="1" lang="ja-JP" altLang="en-US" dirty="0" smtClean="0"/>
              <a:t>　</a:t>
            </a:r>
            <a:r>
              <a:rPr kumimoji="1" lang="en-US" altLang="ja-JP" dirty="0" smtClean="0"/>
              <a:t>4</a:t>
            </a:r>
            <a:r>
              <a:rPr kumimoji="1" lang="ja-JP" altLang="en-US" dirty="0" err="1" smtClean="0"/>
              <a:t>、</a:t>
            </a:r>
            <a:r>
              <a:rPr kumimoji="1" lang="ja-JP" altLang="en-US" dirty="0" smtClean="0"/>
              <a:t>「管理職セミナー」（男性管理職（上司）向け）</a:t>
            </a:r>
            <a:endParaRPr kumimoji="1" lang="en-US" altLang="ja-JP" dirty="0" smtClean="0"/>
          </a:p>
          <a:p>
            <a:endParaRPr lang="en-US" altLang="ja-JP" dirty="0"/>
          </a:p>
          <a:p>
            <a:r>
              <a:rPr kumimoji="1" lang="en-US" altLang="ja-JP" b="1" dirty="0" smtClean="0"/>
              <a:t>【</a:t>
            </a:r>
            <a:r>
              <a:rPr kumimoji="1" lang="ja-JP" altLang="en-US" b="1" dirty="0" smtClean="0"/>
              <a:t>２</a:t>
            </a:r>
            <a:r>
              <a:rPr kumimoji="1" lang="en-US" altLang="ja-JP" b="1" dirty="0" smtClean="0"/>
              <a:t>】</a:t>
            </a:r>
            <a:r>
              <a:rPr kumimoji="1" lang="ja-JP" altLang="en-US" b="1" dirty="0" smtClean="0"/>
              <a:t>女性、男性のフォローアップについて</a:t>
            </a:r>
            <a:endParaRPr kumimoji="1" lang="en-US" altLang="ja-JP" b="1" dirty="0" smtClean="0"/>
          </a:p>
          <a:p>
            <a:r>
              <a:rPr lang="ja-JP" altLang="en-US" dirty="0"/>
              <a:t>　</a:t>
            </a:r>
            <a:r>
              <a:rPr lang="ja-JP" altLang="en-US" dirty="0" smtClean="0"/>
              <a:t>　</a:t>
            </a:r>
            <a:r>
              <a:rPr lang="en-US" altLang="ja-JP" dirty="0" smtClean="0"/>
              <a:t>1</a:t>
            </a:r>
            <a:r>
              <a:rPr lang="ja-JP" altLang="en-US" dirty="0" err="1" smtClean="0"/>
              <a:t>、</a:t>
            </a:r>
            <a:r>
              <a:rPr lang="ja-JP" altLang="en-US" dirty="0" smtClean="0"/>
              <a:t>「仕事と子育ての両立」のノウハウ、スキル、ポイントについて」</a:t>
            </a:r>
            <a:endParaRPr lang="en-US" altLang="ja-JP" dirty="0" smtClean="0"/>
          </a:p>
          <a:p>
            <a:r>
              <a:rPr kumimoji="1" lang="ja-JP" altLang="en-US" dirty="0" smtClean="0"/>
              <a:t>　　</a:t>
            </a:r>
            <a:r>
              <a:rPr kumimoji="1" lang="en-US" altLang="ja-JP" dirty="0" smtClean="0"/>
              <a:t>2</a:t>
            </a:r>
            <a:r>
              <a:rPr kumimoji="1" lang="ja-JP" altLang="en-US" dirty="0" err="1" smtClean="0"/>
              <a:t>、</a:t>
            </a:r>
            <a:r>
              <a:rPr kumimoji="1" lang="ja-JP" altLang="en-US" dirty="0" smtClean="0"/>
              <a:t>「これから結婚・出産を考える女性へ」</a:t>
            </a:r>
            <a:endParaRPr kumimoji="1" lang="en-US" altLang="ja-JP" dirty="0" smtClean="0"/>
          </a:p>
          <a:p>
            <a:r>
              <a:rPr lang="ja-JP" altLang="en-US" dirty="0"/>
              <a:t>　</a:t>
            </a:r>
            <a:r>
              <a:rPr lang="ja-JP" altLang="en-US" dirty="0" smtClean="0"/>
              <a:t>　</a:t>
            </a:r>
            <a:r>
              <a:rPr lang="en-US" altLang="ja-JP" dirty="0" smtClean="0"/>
              <a:t>3</a:t>
            </a:r>
            <a:r>
              <a:rPr lang="ja-JP" altLang="en-US" dirty="0" err="1" smtClean="0"/>
              <a:t>、</a:t>
            </a:r>
            <a:r>
              <a:rPr lang="ja-JP" altLang="en-US" dirty="0" smtClean="0"/>
              <a:t>「家庭・子育てを始める男性へ」</a:t>
            </a:r>
            <a:endParaRPr lang="en-US" altLang="ja-JP" dirty="0" smtClean="0"/>
          </a:p>
          <a:p>
            <a:endParaRPr kumimoji="1" lang="en-US" altLang="ja-JP" b="1" dirty="0"/>
          </a:p>
          <a:p>
            <a:r>
              <a:rPr lang="en-US" altLang="ja-JP" b="1" dirty="0" smtClean="0"/>
              <a:t>【</a:t>
            </a:r>
            <a:r>
              <a:rPr lang="ja-JP" altLang="en-US" b="1" dirty="0" smtClean="0"/>
              <a:t>３</a:t>
            </a:r>
            <a:r>
              <a:rPr lang="en-US" altLang="ja-JP" b="1" dirty="0" smtClean="0"/>
              <a:t>】</a:t>
            </a:r>
            <a:r>
              <a:rPr lang="ja-JP" altLang="en-US" b="1" dirty="0" smtClean="0"/>
              <a:t>ワークライフバランス・ダイバーシティーについて</a:t>
            </a:r>
            <a:endParaRPr lang="en-US" altLang="ja-JP" b="1" dirty="0" smtClean="0"/>
          </a:p>
          <a:p>
            <a:r>
              <a:rPr kumimoji="1" lang="ja-JP" altLang="en-US" dirty="0"/>
              <a:t>　</a:t>
            </a:r>
            <a:r>
              <a:rPr kumimoji="1" lang="ja-JP" altLang="en-US" dirty="0" smtClean="0"/>
              <a:t>　</a:t>
            </a:r>
            <a:r>
              <a:rPr kumimoji="1" lang="en-US" altLang="ja-JP" dirty="0" smtClean="0"/>
              <a:t>1</a:t>
            </a:r>
            <a:r>
              <a:rPr kumimoji="1" lang="ja-JP" altLang="en-US" dirty="0" err="1" smtClean="0"/>
              <a:t>、</a:t>
            </a:r>
            <a:r>
              <a:rPr kumimoji="1" lang="ja-JP" altLang="en-US" dirty="0" smtClean="0"/>
              <a:t>「</a:t>
            </a:r>
            <a:r>
              <a:rPr lang="ja-JP" altLang="en-US" dirty="0"/>
              <a:t>ワークライフバランス・</a:t>
            </a:r>
            <a:r>
              <a:rPr lang="ja-JP" altLang="en-US" dirty="0" smtClean="0"/>
              <a:t>ダイバーシティー　基礎編・応用編」</a:t>
            </a:r>
            <a:endParaRPr lang="en-US" altLang="ja-JP" dirty="0" smtClean="0"/>
          </a:p>
          <a:p>
            <a:r>
              <a:rPr kumimoji="1" lang="ja-JP" altLang="en-US" dirty="0"/>
              <a:t>　</a:t>
            </a:r>
            <a:r>
              <a:rPr kumimoji="1" lang="ja-JP" altLang="en-US" dirty="0" smtClean="0"/>
              <a:t>　</a:t>
            </a:r>
            <a:endParaRPr lang="en-US" altLang="ja-JP" dirty="0"/>
          </a:p>
          <a:p>
            <a:r>
              <a:rPr lang="ja-JP" altLang="en-US" u="sng" dirty="0" smtClean="0"/>
              <a:t>その他、様々にカスタマイズなど出来ますのでご相談ください</a:t>
            </a:r>
            <a:r>
              <a:rPr lang="ja-JP" altLang="en-US" dirty="0" smtClean="0"/>
              <a:t>。　</a:t>
            </a:r>
            <a:endParaRPr kumimoji="1" lang="ja-JP" altLang="en-US" dirty="0"/>
          </a:p>
        </p:txBody>
      </p:sp>
    </p:spTree>
    <p:extLst>
      <p:ext uri="{BB962C8B-B14F-4D97-AF65-F5344CB8AC3E}">
        <p14:creationId xmlns:p14="http://schemas.microsoft.com/office/powerpoint/2010/main" val="3510468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971600" y="551521"/>
            <a:ext cx="7830990" cy="861774"/>
          </a:xfrm>
          <a:prstGeom prst="rect">
            <a:avLst/>
          </a:prstGeom>
          <a:noFill/>
        </p:spPr>
        <p:txBody>
          <a:bodyPr wrap="none" rtlCol="0">
            <a:spAutoFit/>
          </a:bodyPr>
          <a:lstStyle/>
          <a:p>
            <a:r>
              <a:rPr lang="ja-JP" altLang="en-US" sz="3200" dirty="0"/>
              <a:t>「</a:t>
            </a:r>
            <a:r>
              <a:rPr lang="ja-JP" altLang="en-US" sz="3200" dirty="0" smtClean="0"/>
              <a:t>キャリアデザイン・キャリアアップセミナー」　</a:t>
            </a:r>
            <a:endParaRPr lang="en-US" altLang="ja-JP" sz="3200" dirty="0"/>
          </a:p>
          <a:p>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1907226132"/>
              </p:ext>
            </p:extLst>
          </p:nvPr>
        </p:nvGraphicFramePr>
        <p:xfrm>
          <a:off x="550760" y="1772816"/>
          <a:ext cx="8053688" cy="4501087"/>
        </p:xfrm>
        <a:graphic>
          <a:graphicData uri="http://schemas.openxmlformats.org/drawingml/2006/table">
            <a:tbl>
              <a:tblPr firstRow="1" bandRow="1">
                <a:tableStyleId>{21E4AEA4-8DFA-4A89-87EB-49C32662AFE0}</a:tableStyleId>
              </a:tblPr>
              <a:tblGrid>
                <a:gridCol w="2712301"/>
                <a:gridCol w="5341387"/>
              </a:tblGrid>
              <a:tr h="418317">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女性社員（主に</a:t>
                      </a:r>
                      <a:r>
                        <a:rPr kumimoji="1" lang="en-US" altLang="ja-JP" sz="1400" dirty="0" smtClean="0"/>
                        <a:t>20</a:t>
                      </a:r>
                      <a:r>
                        <a:rPr kumimoji="1" lang="ja-JP" altLang="en-US" sz="1400" dirty="0" smtClean="0"/>
                        <a:t>～</a:t>
                      </a:r>
                      <a:r>
                        <a:rPr kumimoji="1" lang="en-US" altLang="ja-JP" sz="1400" dirty="0" smtClean="0"/>
                        <a:t>40</a:t>
                      </a:r>
                      <a:r>
                        <a:rPr kumimoji="1" lang="ja-JP" altLang="en-US" sz="1400" dirty="0" smtClean="0"/>
                        <a:t>代）</a:t>
                      </a:r>
                      <a:endParaRPr kumimoji="1" lang="ja-JP" altLang="en-US" sz="1400" dirty="0"/>
                    </a:p>
                  </a:txBody>
                  <a:tcPr/>
                </a:tc>
              </a:tr>
              <a:tr h="1426861">
                <a:tc>
                  <a:txBody>
                    <a:bodyPr/>
                    <a:lstStyle/>
                    <a:p>
                      <a:r>
                        <a:rPr kumimoji="1" lang="ja-JP" altLang="en-US" dirty="0" smtClean="0"/>
                        <a:t>背景・目的</a:t>
                      </a:r>
                      <a:endParaRPr kumimoji="1" lang="ja-JP" altLang="en-US" dirty="0"/>
                    </a:p>
                  </a:txBody>
                  <a:tcPr/>
                </a:tc>
                <a:tc>
                  <a:txBody>
                    <a:bodyPr/>
                    <a:lstStyle/>
                    <a:p>
                      <a:r>
                        <a:rPr kumimoji="1" lang="ja-JP" altLang="en-US" sz="1400" dirty="0" smtClean="0"/>
                        <a:t>女性にとって</a:t>
                      </a:r>
                      <a:r>
                        <a:rPr kumimoji="1" lang="ja-JP" altLang="ja-JP" sz="1400" kern="1200" dirty="0" smtClean="0">
                          <a:effectLst/>
                        </a:rPr>
                        <a:t>結婚、出産などのライフイベントはキャリアに大きな影響を及ぼします。</a:t>
                      </a:r>
                      <a:endParaRPr kumimoji="1" lang="en-US" altLang="ja-JP" sz="1400" kern="1200" dirty="0" smtClean="0">
                        <a:effectLst/>
                      </a:endParaRPr>
                    </a:p>
                    <a:p>
                      <a:r>
                        <a:rPr kumimoji="1" lang="ja-JP" altLang="ja-JP" sz="1400" kern="1200" dirty="0" smtClean="0">
                          <a:effectLst/>
                        </a:rPr>
                        <a:t>予めきちんと考えておくこと、知識として入れておくことで、女性社員のライフイベントに対する漠然とした不安をなくし、長期的なキャリアビジョンを持つことの必要性に気付きます。</a:t>
                      </a:r>
                      <a:endParaRPr kumimoji="1" lang="en-US" altLang="ja-JP" sz="1400" kern="1200" dirty="0" smtClean="0">
                        <a:effectLst/>
                      </a:endParaRPr>
                    </a:p>
                    <a:p>
                      <a:r>
                        <a:rPr kumimoji="1" lang="ja-JP" altLang="ja-JP" sz="1400" kern="1200" dirty="0" smtClean="0">
                          <a:effectLst/>
                        </a:rPr>
                        <a:t>このセミナーでは、ライフイベントがあっても働き続ける意思を持ち、組織の中核として貢献できる人財となるための意識改革を促進します。</a:t>
                      </a:r>
                      <a:endParaRPr kumimoji="1" lang="ja-JP" altLang="en-US" sz="1400" dirty="0"/>
                    </a:p>
                  </a:txBody>
                  <a:tcPr/>
                </a:tc>
              </a:tr>
              <a:tr h="1134613">
                <a:tc>
                  <a:txBody>
                    <a:bodyPr/>
                    <a:lstStyle/>
                    <a:p>
                      <a:r>
                        <a:rPr kumimoji="1" lang="ja-JP" altLang="en-US" dirty="0" smtClean="0"/>
                        <a:t>研修効果</a:t>
                      </a:r>
                      <a:endParaRPr kumimoji="1" lang="ja-JP" altLang="en-US" dirty="0"/>
                    </a:p>
                  </a:txBody>
                  <a:tcPr/>
                </a:tc>
                <a:tc>
                  <a:txBody>
                    <a:bodyPr/>
                    <a:lstStyle/>
                    <a:p>
                      <a:r>
                        <a:rPr kumimoji="1" lang="ja-JP" altLang="ja-JP" sz="1400" kern="1200" dirty="0" smtClean="0">
                          <a:effectLst/>
                        </a:rPr>
                        <a:t>・主体的にキャリアを構築する必要性を学ぶ</a:t>
                      </a:r>
                    </a:p>
                    <a:p>
                      <a:r>
                        <a:rPr kumimoji="1" lang="ja-JP" altLang="ja-JP" sz="1400" kern="1200" dirty="0" smtClean="0">
                          <a:effectLst/>
                        </a:rPr>
                        <a:t>・ライフイベントに対する漠然とした不安をなくし、働き続ける意識づけ</a:t>
                      </a:r>
                    </a:p>
                    <a:p>
                      <a:r>
                        <a:rPr kumimoji="1" lang="ja-JP" altLang="ja-JP" sz="1400" kern="1200" dirty="0" smtClean="0">
                          <a:effectLst/>
                        </a:rPr>
                        <a:t>・長期的キャリアビジョンを明確にし、実現へ向けての行動へつながる</a:t>
                      </a:r>
                      <a:endParaRPr kumimoji="1" lang="ja-JP" altLang="en-US" sz="1400" dirty="0"/>
                    </a:p>
                  </a:txBody>
                  <a:tcPr/>
                </a:tc>
              </a:tr>
              <a:tr h="418317">
                <a:tc>
                  <a:txBody>
                    <a:bodyPr/>
                    <a:lstStyle/>
                    <a:p>
                      <a:r>
                        <a:rPr kumimoji="1" lang="ja-JP" altLang="en-US" dirty="0" smtClean="0"/>
                        <a:t>内容</a:t>
                      </a:r>
                      <a:endParaRPr kumimoji="1" lang="ja-JP" altLang="en-US" dirty="0"/>
                    </a:p>
                  </a:txBody>
                  <a:tcPr/>
                </a:tc>
                <a:tc>
                  <a:txBody>
                    <a:bodyPr/>
                    <a:lstStyle/>
                    <a:p>
                      <a:r>
                        <a:rPr kumimoji="1" lang="ja-JP" altLang="en-US" sz="1400" dirty="0" smtClean="0"/>
                        <a:t>・社からのメッセージ</a:t>
                      </a:r>
                      <a:endParaRPr kumimoji="1" lang="en-US" altLang="ja-JP" sz="1400" dirty="0" smtClean="0"/>
                    </a:p>
                    <a:p>
                      <a:r>
                        <a:rPr kumimoji="1" lang="ja-JP" altLang="en-US" sz="1400" dirty="0" smtClean="0"/>
                        <a:t>・キャリアを考える</a:t>
                      </a:r>
                      <a:endParaRPr kumimoji="1" lang="en-US" altLang="ja-JP" sz="1400" dirty="0" smtClean="0"/>
                    </a:p>
                    <a:p>
                      <a:r>
                        <a:rPr kumimoji="1" lang="ja-JP" altLang="en-US" sz="1400" dirty="0" smtClean="0"/>
                        <a:t>・ライフイベントを前提とした働き方</a:t>
                      </a:r>
                      <a:endParaRPr kumimoji="1" lang="en-US" altLang="ja-JP" sz="1400" dirty="0" smtClean="0"/>
                    </a:p>
                    <a:p>
                      <a:r>
                        <a:rPr kumimoji="1" lang="ja-JP" altLang="en-US" sz="1400" dirty="0" smtClean="0"/>
                        <a:t>・現在の状況と将来の展望　（講義・ワーク・ディスカッションにて）</a:t>
                      </a:r>
                      <a:endParaRPr kumimoji="1" lang="en-US" altLang="ja-JP" sz="1400" dirty="0" smtClean="0"/>
                    </a:p>
                  </a:txBody>
                  <a:tcPr/>
                </a:tc>
              </a:tr>
            </a:tbl>
          </a:graphicData>
        </a:graphic>
      </p:graphicFrame>
    </p:spTree>
    <p:extLst>
      <p:ext uri="{BB962C8B-B14F-4D97-AF65-F5344CB8AC3E}">
        <p14:creationId xmlns:p14="http://schemas.microsoft.com/office/powerpoint/2010/main" val="991738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20401" y="684565"/>
            <a:ext cx="8136904" cy="800219"/>
          </a:xfrm>
          <a:prstGeom prst="rect">
            <a:avLst/>
          </a:prstGeom>
          <a:noFill/>
        </p:spPr>
        <p:txBody>
          <a:bodyPr wrap="square" rtlCol="0">
            <a:spAutoFit/>
          </a:bodyPr>
          <a:lstStyle/>
          <a:p>
            <a:r>
              <a:rPr lang="ja-JP" altLang="en-US" sz="2800" dirty="0"/>
              <a:t>「育休復帰支援・短時間勤務制度利用</a:t>
            </a:r>
            <a:r>
              <a:rPr lang="ja-JP" altLang="en-US" sz="2800" dirty="0" smtClean="0"/>
              <a:t>セミナー</a:t>
            </a:r>
            <a:r>
              <a:rPr lang="ja-JP" altLang="en-US" sz="2800" dirty="0"/>
              <a:t>」</a:t>
            </a:r>
            <a:endParaRPr lang="en-US" altLang="ja-JP" sz="2800" dirty="0"/>
          </a:p>
          <a:p>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819285455"/>
              </p:ext>
            </p:extLst>
          </p:nvPr>
        </p:nvGraphicFramePr>
        <p:xfrm>
          <a:off x="550760" y="1772816"/>
          <a:ext cx="8341720" cy="4279344"/>
        </p:xfrm>
        <a:graphic>
          <a:graphicData uri="http://schemas.openxmlformats.org/drawingml/2006/table">
            <a:tbl>
              <a:tblPr firstRow="1" bandRow="1">
                <a:tableStyleId>{21E4AEA4-8DFA-4A89-87EB-49C32662AFE0}</a:tableStyleId>
              </a:tblPr>
              <a:tblGrid>
                <a:gridCol w="2809304"/>
                <a:gridCol w="5532416"/>
              </a:tblGrid>
              <a:tr h="418317">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産休・育休後の女性社員</a:t>
                      </a:r>
                      <a:endParaRPr kumimoji="1" lang="ja-JP" altLang="en-US" sz="1400" dirty="0"/>
                    </a:p>
                  </a:txBody>
                  <a:tcPr/>
                </a:tc>
              </a:tr>
              <a:tr h="1426861">
                <a:tc>
                  <a:txBody>
                    <a:bodyPr/>
                    <a:lstStyle/>
                    <a:p>
                      <a:r>
                        <a:rPr kumimoji="1" lang="ja-JP" altLang="en-US" dirty="0" smtClean="0"/>
                        <a:t>背景・目的</a:t>
                      </a:r>
                      <a:endParaRPr kumimoji="1" lang="ja-JP" altLang="en-US" dirty="0"/>
                    </a:p>
                  </a:txBody>
                  <a:tcPr/>
                </a:tc>
                <a:tc>
                  <a:txBody>
                    <a:bodyPr/>
                    <a:lstStyle/>
                    <a:p>
                      <a:r>
                        <a:rPr kumimoji="1" lang="ja-JP" altLang="ja-JP" sz="1200" kern="1200" dirty="0" smtClean="0">
                          <a:effectLst/>
                        </a:rPr>
                        <a:t>企業では出産で退職する女性社員が年々減少し、育児休業を取得して復職する社員が増加しています。</a:t>
                      </a:r>
                      <a:r>
                        <a:rPr kumimoji="1" lang="en-US" altLang="ja-JP" sz="1200" kern="1200" dirty="0" smtClean="0">
                          <a:effectLst/>
                        </a:rPr>
                        <a:t>2012</a:t>
                      </a:r>
                      <a:r>
                        <a:rPr kumimoji="1" lang="ja-JP" altLang="ja-JP" sz="1200" kern="1200" dirty="0" smtClean="0">
                          <a:effectLst/>
                        </a:rPr>
                        <a:t>年</a:t>
                      </a:r>
                      <a:r>
                        <a:rPr kumimoji="1" lang="en-US" altLang="ja-JP" sz="1200" kern="1200" dirty="0" smtClean="0">
                          <a:effectLst/>
                        </a:rPr>
                        <a:t>7</a:t>
                      </a:r>
                      <a:r>
                        <a:rPr kumimoji="1" lang="ja-JP" altLang="ja-JP" sz="1200" kern="1200" dirty="0" smtClean="0">
                          <a:effectLst/>
                        </a:rPr>
                        <a:t>月</a:t>
                      </a:r>
                      <a:r>
                        <a:rPr kumimoji="1" lang="en-US" altLang="ja-JP" sz="1200" kern="1200" dirty="0" smtClean="0">
                          <a:effectLst/>
                        </a:rPr>
                        <a:t>1</a:t>
                      </a:r>
                      <a:r>
                        <a:rPr kumimoji="1" lang="ja-JP" altLang="ja-JP" sz="1200" kern="1200" dirty="0" smtClean="0">
                          <a:effectLst/>
                        </a:rPr>
                        <a:t>日からは中小企業でも育児短時間制度が義務化され、今後ますます育児休業、短時間勤務を利用する社員は増えていくことでしょう。ところが現場では、育休後復帰する社員の増加に伴い、下記のような問題が顕在化しています。</a:t>
                      </a:r>
                    </a:p>
                    <a:p>
                      <a:r>
                        <a:rPr kumimoji="1" lang="ja-JP" altLang="ja-JP" sz="1200" kern="1200" dirty="0" smtClean="0">
                          <a:effectLst/>
                        </a:rPr>
                        <a:t>　１．子育てと仕事の両立に対する本人の準備や心構え不足</a:t>
                      </a:r>
                    </a:p>
                    <a:p>
                      <a:r>
                        <a:rPr kumimoji="1" lang="ja-JP" altLang="ja-JP" sz="1200" kern="1200" dirty="0" smtClean="0">
                          <a:effectLst/>
                        </a:rPr>
                        <a:t>　２．育休取得社員に対する会社側の育成方針、支援体制などが不明確</a:t>
                      </a:r>
                      <a:endParaRPr kumimoji="1" lang="en-US" altLang="ja-JP" sz="1200" kern="1200" dirty="0" smtClean="0">
                        <a:effectLst/>
                      </a:endParaRPr>
                    </a:p>
                    <a:p>
                      <a:r>
                        <a:rPr kumimoji="1" lang="ja-JP" altLang="ja-JP" sz="1200" kern="1200" dirty="0" smtClean="0">
                          <a:effectLst/>
                        </a:rPr>
                        <a:t>このセミナーでは、上記の１に対処するため、復職前に当事者の意識を変えて自信と覚悟を持たせ</a:t>
                      </a:r>
                      <a:r>
                        <a:rPr kumimoji="1" lang="ja-JP" altLang="en-US" sz="1200" kern="1200" dirty="0" smtClean="0">
                          <a:effectLst/>
                        </a:rPr>
                        <a:t>、</a:t>
                      </a:r>
                      <a:r>
                        <a:rPr kumimoji="1" lang="ja-JP" altLang="ja-JP" sz="1200" kern="1200" dirty="0" smtClean="0">
                          <a:effectLst/>
                        </a:rPr>
                        <a:t>周囲と協調し、責任感をもつ必要性、仕事上での目標を定め、ステップアップする意欲を持つことの重要性を学びます。</a:t>
                      </a:r>
                      <a:endParaRPr kumimoji="1" lang="en-US" altLang="ja-JP" sz="1200" kern="1200" dirty="0" smtClean="0">
                        <a:solidFill>
                          <a:schemeClr val="dk1"/>
                        </a:solidFill>
                        <a:effectLst/>
                        <a:latin typeface="+mn-lt"/>
                        <a:ea typeface="+mn-ea"/>
                        <a:cs typeface="+mn-cs"/>
                      </a:endParaRPr>
                    </a:p>
                  </a:txBody>
                  <a:tcPr/>
                </a:tc>
              </a:tr>
              <a:tr h="699510">
                <a:tc>
                  <a:txBody>
                    <a:bodyPr/>
                    <a:lstStyle/>
                    <a:p>
                      <a:r>
                        <a:rPr kumimoji="1" lang="ja-JP" altLang="en-US" dirty="0" smtClean="0"/>
                        <a:t>研修効果</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・職場や会社に対する不安や不信感がなくなり、職場復帰をスムーズにする</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・子育てしながらでもキャリアを積んでステップアップする意欲</a:t>
                      </a:r>
                    </a:p>
                    <a:p>
                      <a:r>
                        <a:rPr kumimoji="1" lang="ja-JP" altLang="ja-JP" sz="1200" kern="1200" dirty="0" smtClean="0">
                          <a:effectLst/>
                        </a:rPr>
                        <a:t>・時間制限がある中で周囲と協調し責任感を持つ必要性の理解</a:t>
                      </a:r>
                      <a:endParaRPr kumimoji="1" lang="ja-JP" altLang="en-US" sz="1200" dirty="0"/>
                    </a:p>
                  </a:txBody>
                  <a:tcPr/>
                </a:tc>
              </a:tr>
              <a:tr h="418317">
                <a:tc>
                  <a:txBody>
                    <a:bodyPr/>
                    <a:lstStyle/>
                    <a:p>
                      <a:r>
                        <a:rPr kumimoji="1" lang="ja-JP" altLang="en-US" dirty="0" smtClean="0"/>
                        <a:t>内容</a:t>
                      </a:r>
                      <a:endParaRPr kumimoji="1" lang="ja-JP" altLang="en-US" dirty="0"/>
                    </a:p>
                  </a:txBody>
                  <a:tcPr/>
                </a:tc>
                <a:tc>
                  <a:txBody>
                    <a:bodyPr/>
                    <a:lstStyle/>
                    <a:p>
                      <a:r>
                        <a:rPr kumimoji="1" lang="ja-JP" altLang="en-US" sz="1200" dirty="0" smtClean="0"/>
                        <a:t>・社からのメッセージ</a:t>
                      </a:r>
                      <a:endParaRPr kumimoji="1" lang="en-US" altLang="ja-JP" sz="1200" dirty="0" smtClean="0"/>
                    </a:p>
                    <a:p>
                      <a:r>
                        <a:rPr kumimoji="1" lang="ja-JP" altLang="en-US" sz="1200" dirty="0" smtClean="0"/>
                        <a:t>・仕事と育児の両立とは</a:t>
                      </a:r>
                      <a:endParaRPr kumimoji="1" lang="en-US" altLang="ja-JP" sz="1200" dirty="0" smtClean="0"/>
                    </a:p>
                    <a:p>
                      <a:r>
                        <a:rPr kumimoji="1" lang="ja-JP" altLang="en-US" sz="1200" dirty="0" smtClean="0"/>
                        <a:t>・短時間勤務のメリットとで</a:t>
                      </a:r>
                      <a:r>
                        <a:rPr kumimoji="1" lang="ja-JP" altLang="en-US" sz="1200" dirty="0" err="1" smtClean="0"/>
                        <a:t>めり</a:t>
                      </a:r>
                      <a:r>
                        <a:rPr kumimoji="1" lang="ja-JP" altLang="en-US" sz="1200" dirty="0" smtClean="0"/>
                        <a:t>と</a:t>
                      </a:r>
                      <a:endParaRPr kumimoji="1" lang="en-US" altLang="ja-JP" sz="1200" dirty="0" smtClean="0"/>
                    </a:p>
                    <a:p>
                      <a:r>
                        <a:rPr kumimoji="1" lang="ja-JP" altLang="en-US" sz="1200" dirty="0" smtClean="0"/>
                        <a:t>・今後の自身のキャリアについて　（講義・ワーク・ディスカッションにて）</a:t>
                      </a:r>
                      <a:endParaRPr kumimoji="1" lang="en-US" altLang="ja-JP" sz="1200" dirty="0" smtClean="0"/>
                    </a:p>
                  </a:txBody>
                  <a:tcPr/>
                </a:tc>
              </a:tr>
            </a:tbl>
          </a:graphicData>
        </a:graphic>
      </p:graphicFrame>
    </p:spTree>
    <p:extLst>
      <p:ext uri="{BB962C8B-B14F-4D97-AF65-F5344CB8AC3E}">
        <p14:creationId xmlns:p14="http://schemas.microsoft.com/office/powerpoint/2010/main" val="1887398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20401" y="684565"/>
            <a:ext cx="8136904" cy="800219"/>
          </a:xfrm>
          <a:prstGeom prst="rect">
            <a:avLst/>
          </a:prstGeom>
          <a:noFill/>
        </p:spPr>
        <p:txBody>
          <a:bodyPr wrap="square" rtlCol="0">
            <a:spAutoFit/>
          </a:bodyPr>
          <a:lstStyle/>
          <a:p>
            <a:r>
              <a:rPr lang="ja-JP" altLang="en-US" sz="2800" dirty="0"/>
              <a:t>「女性管理職セミナー」（該当女性向け）</a:t>
            </a:r>
            <a:endParaRPr lang="en-US" altLang="ja-JP" sz="2800" dirty="0"/>
          </a:p>
          <a:p>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2439485457"/>
              </p:ext>
            </p:extLst>
          </p:nvPr>
        </p:nvGraphicFramePr>
        <p:xfrm>
          <a:off x="550760" y="1772816"/>
          <a:ext cx="8341720" cy="3913584"/>
        </p:xfrm>
        <a:graphic>
          <a:graphicData uri="http://schemas.openxmlformats.org/drawingml/2006/table">
            <a:tbl>
              <a:tblPr firstRow="1" bandRow="1">
                <a:tableStyleId>{21E4AEA4-8DFA-4A89-87EB-49C32662AFE0}</a:tableStyleId>
              </a:tblPr>
              <a:tblGrid>
                <a:gridCol w="2809304"/>
                <a:gridCol w="5532416"/>
              </a:tblGrid>
              <a:tr h="418317">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管理職、または管理職候補　女性</a:t>
                      </a:r>
                      <a:endParaRPr kumimoji="1" lang="ja-JP" altLang="en-US" sz="1400" dirty="0"/>
                    </a:p>
                  </a:txBody>
                  <a:tcPr/>
                </a:tc>
              </a:tr>
              <a:tr h="1426861">
                <a:tc>
                  <a:txBody>
                    <a:bodyPr/>
                    <a:lstStyle/>
                    <a:p>
                      <a:r>
                        <a:rPr kumimoji="1" lang="ja-JP" altLang="en-US" dirty="0" smtClean="0"/>
                        <a:t>背景・目的</a:t>
                      </a:r>
                      <a:endParaRPr kumimoji="1" lang="ja-JP" altLang="en-US" dirty="0"/>
                    </a:p>
                  </a:txBody>
                  <a:tcPr/>
                </a:tc>
                <a:tc>
                  <a:txBody>
                    <a:bodyPr/>
                    <a:lstStyle/>
                    <a:p>
                      <a:r>
                        <a:rPr kumimoji="1" lang="en-US" altLang="ja-JP" sz="1200" kern="1200" dirty="0" smtClean="0">
                          <a:effectLst/>
                        </a:rPr>
                        <a:t>1986</a:t>
                      </a:r>
                      <a:r>
                        <a:rPr kumimoji="1" lang="ja-JP" altLang="en-US" sz="1200" kern="1200" dirty="0" smtClean="0">
                          <a:effectLst/>
                        </a:rPr>
                        <a:t>年の男女雇用均等法の施行以来、女性が管理職につく年代に入ってきました。</a:t>
                      </a:r>
                      <a:endParaRPr kumimoji="1" lang="en-US" altLang="ja-JP" sz="1200" kern="1200" dirty="0" smtClean="0">
                        <a:effectLst/>
                      </a:endParaRPr>
                    </a:p>
                    <a:p>
                      <a:r>
                        <a:rPr kumimoji="1" lang="ja-JP" altLang="en-US" sz="1200" kern="1200" dirty="0" smtClean="0">
                          <a:effectLst/>
                        </a:rPr>
                        <a:t>しかし、男性と違い、スムーズにいきません。</a:t>
                      </a:r>
                      <a:endParaRPr kumimoji="1" lang="en-US" altLang="ja-JP" sz="1200" kern="1200" dirty="0" smtClean="0">
                        <a:effectLst/>
                      </a:endParaRPr>
                    </a:p>
                    <a:p>
                      <a:r>
                        <a:rPr kumimoji="1" lang="ja-JP" altLang="en-US" sz="1200" kern="1200" dirty="0" smtClean="0">
                          <a:effectLst/>
                        </a:rPr>
                        <a:t>理由として、女性自身が望まない・または不安とリスクが大きく引き受けない。</a:t>
                      </a:r>
                      <a:endParaRPr kumimoji="1" lang="en-US" altLang="ja-JP" sz="1200" kern="1200" dirty="0" smtClean="0">
                        <a:effectLst/>
                      </a:endParaRPr>
                    </a:p>
                    <a:p>
                      <a:r>
                        <a:rPr kumimoji="1" lang="ja-JP" altLang="en-US" sz="1200" kern="1200" dirty="0" smtClean="0">
                          <a:effectLst/>
                        </a:rPr>
                        <a:t>もう１つの理由として、会社側もそのような女性に対し、対応の術を持っていないという現状です。</a:t>
                      </a:r>
                      <a:endParaRPr kumimoji="1" lang="en-US" altLang="ja-JP" sz="1200" kern="1200" dirty="0" smtClean="0">
                        <a:effectLst/>
                      </a:endParaRPr>
                    </a:p>
                    <a:p>
                      <a:r>
                        <a:rPr kumimoji="1" lang="ja-JP" altLang="en-US" sz="1200" kern="1200" dirty="0" smtClean="0">
                          <a:effectLst/>
                        </a:rPr>
                        <a:t>このセミナーでは、管理職として、女性としての強みを生かしながらのマネジメントについて。また何の壁を感じ、どのように解決していくのかを習得します。</a:t>
                      </a:r>
                      <a:endParaRPr kumimoji="1" lang="en-US" altLang="ja-JP" sz="1200" kern="1200" dirty="0" smtClean="0">
                        <a:effectLst/>
                      </a:endParaRPr>
                    </a:p>
                    <a:p>
                      <a:endParaRPr kumimoji="1" lang="en-US" altLang="ja-JP" sz="1200" kern="1200" dirty="0" smtClean="0">
                        <a:solidFill>
                          <a:schemeClr val="dk1"/>
                        </a:solidFill>
                        <a:effectLst/>
                        <a:latin typeface="+mn-lt"/>
                        <a:ea typeface="+mn-ea"/>
                        <a:cs typeface="+mn-cs"/>
                      </a:endParaRPr>
                    </a:p>
                  </a:txBody>
                  <a:tcPr/>
                </a:tc>
              </a:tr>
              <a:tr h="699510">
                <a:tc>
                  <a:txBody>
                    <a:bodyPr/>
                    <a:lstStyle/>
                    <a:p>
                      <a:r>
                        <a:rPr kumimoji="1" lang="ja-JP" altLang="en-US" dirty="0" smtClean="0"/>
                        <a:t>研修効果</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a:t>
                      </a:r>
                      <a:r>
                        <a:rPr kumimoji="1" lang="ja-JP" altLang="en-US" sz="1200" kern="1200" dirty="0" smtClean="0">
                          <a:effectLst/>
                        </a:rPr>
                        <a:t>管理職への不安・リスクの問題の洗い出しと解決方法</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・キャリアを考える中に位置づけ、自信をもち取り組む</a:t>
                      </a:r>
                      <a:endParaRPr kumimoji="1" lang="ja-JP" altLang="en-US" sz="1200" dirty="0"/>
                    </a:p>
                  </a:txBody>
                  <a:tcPr/>
                </a:tc>
              </a:tr>
              <a:tr h="418317">
                <a:tc>
                  <a:txBody>
                    <a:bodyPr/>
                    <a:lstStyle/>
                    <a:p>
                      <a:r>
                        <a:rPr kumimoji="1" lang="ja-JP" altLang="en-US" dirty="0" smtClean="0"/>
                        <a:t>内容</a:t>
                      </a:r>
                      <a:endParaRPr kumimoji="1" lang="ja-JP" altLang="en-US" dirty="0"/>
                    </a:p>
                  </a:txBody>
                  <a:tcPr/>
                </a:tc>
                <a:tc>
                  <a:txBody>
                    <a:bodyPr/>
                    <a:lstStyle/>
                    <a:p>
                      <a:r>
                        <a:rPr kumimoji="1" lang="ja-JP" altLang="en-US" sz="1200" dirty="0" smtClean="0"/>
                        <a:t>・社からのメッセージ</a:t>
                      </a:r>
                      <a:endParaRPr kumimoji="1" lang="en-US" altLang="ja-JP" sz="1200" dirty="0" smtClean="0"/>
                    </a:p>
                    <a:p>
                      <a:r>
                        <a:rPr kumimoji="1" lang="ja-JP" altLang="en-US" sz="1200" dirty="0" smtClean="0"/>
                        <a:t>・女性としての壁</a:t>
                      </a:r>
                      <a:endParaRPr kumimoji="1" lang="en-US" altLang="ja-JP" sz="1200" dirty="0" smtClean="0"/>
                    </a:p>
                    <a:p>
                      <a:r>
                        <a:rPr kumimoji="1" lang="ja-JP" altLang="en-US" sz="1200" dirty="0" smtClean="0"/>
                        <a:t>・自身・管理職が担う役割</a:t>
                      </a:r>
                      <a:endParaRPr kumimoji="1" lang="en-US" altLang="ja-JP" sz="1200" dirty="0" smtClean="0"/>
                    </a:p>
                    <a:p>
                      <a:r>
                        <a:rPr kumimoji="1" lang="ja-JP" altLang="en-US" sz="1200" dirty="0" smtClean="0"/>
                        <a:t>・管理職に必要なこと　（講義・ワーク・ディスカッションにて）</a:t>
                      </a:r>
                      <a:endParaRPr kumimoji="1" lang="en-US" altLang="ja-JP" sz="1200" dirty="0" smtClean="0"/>
                    </a:p>
                  </a:txBody>
                  <a:tcPr/>
                </a:tc>
              </a:tr>
            </a:tbl>
          </a:graphicData>
        </a:graphic>
      </p:graphicFrame>
    </p:spTree>
    <p:extLst>
      <p:ext uri="{BB962C8B-B14F-4D97-AF65-F5344CB8AC3E}">
        <p14:creationId xmlns:p14="http://schemas.microsoft.com/office/powerpoint/2010/main" val="2811473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20401" y="684565"/>
            <a:ext cx="8136904" cy="800219"/>
          </a:xfrm>
          <a:prstGeom prst="rect">
            <a:avLst/>
          </a:prstGeom>
          <a:noFill/>
        </p:spPr>
        <p:txBody>
          <a:bodyPr wrap="square" rtlCol="0">
            <a:spAutoFit/>
          </a:bodyPr>
          <a:lstStyle/>
          <a:p>
            <a:r>
              <a:rPr lang="ja-JP" altLang="en-US" sz="2800" dirty="0" smtClean="0"/>
              <a:t>「女性育成セミナー</a:t>
            </a:r>
            <a:r>
              <a:rPr lang="ja-JP" altLang="en-US" sz="2800" dirty="0"/>
              <a:t>」</a:t>
            </a:r>
            <a:r>
              <a:rPr lang="ja-JP" altLang="en-US" sz="2800" dirty="0" smtClean="0"/>
              <a:t>（経営者・管理職の男性向け）</a:t>
            </a:r>
            <a:endParaRPr lang="en-US" altLang="ja-JP" sz="2800" dirty="0"/>
          </a:p>
          <a:p>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3637043244"/>
              </p:ext>
            </p:extLst>
          </p:nvPr>
        </p:nvGraphicFramePr>
        <p:xfrm>
          <a:off x="323528" y="1844824"/>
          <a:ext cx="8568952" cy="4043907"/>
        </p:xfrm>
        <a:graphic>
          <a:graphicData uri="http://schemas.openxmlformats.org/drawingml/2006/table">
            <a:tbl>
              <a:tblPr firstRow="1" bandRow="1">
                <a:tableStyleId>{21E4AEA4-8DFA-4A89-87EB-49C32662AFE0}</a:tableStyleId>
              </a:tblPr>
              <a:tblGrid>
                <a:gridCol w="2885831"/>
                <a:gridCol w="5683121"/>
              </a:tblGrid>
              <a:tr h="346309">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経営者・管理職の男性向け</a:t>
                      </a:r>
                      <a:endParaRPr kumimoji="1" lang="ja-JP" altLang="en-US" sz="1400" dirty="0"/>
                    </a:p>
                  </a:txBody>
                  <a:tcPr/>
                </a:tc>
              </a:tr>
              <a:tr h="1426861">
                <a:tc>
                  <a:txBody>
                    <a:bodyPr/>
                    <a:lstStyle/>
                    <a:p>
                      <a:r>
                        <a:rPr kumimoji="1" lang="ja-JP" altLang="en-US" dirty="0" smtClean="0"/>
                        <a:t>背景・目的</a:t>
                      </a:r>
                      <a:endParaRPr kumimoji="1" lang="ja-JP" altLang="en-US" dirty="0"/>
                    </a:p>
                  </a:txBody>
                  <a:tcPr/>
                </a:tc>
                <a:tc>
                  <a:txBody>
                    <a:bodyPr/>
                    <a:lstStyle/>
                    <a:p>
                      <a:r>
                        <a:rPr kumimoji="1" lang="ja-JP" altLang="ja-JP" sz="1200" kern="1200" dirty="0" smtClean="0">
                          <a:effectLst/>
                        </a:rPr>
                        <a:t>育児休業取得者が増え、また女性活躍による経済の活性化が望まれる社会の風潮の中で、現場では時間制約、また一部あるセクハラなどの問題から、管理職が対応に困難を感じている。また今後、介護を含め、男性も含めた時短取得者が増えることが見込まれます。</a:t>
                      </a:r>
                    </a:p>
                    <a:p>
                      <a:r>
                        <a:rPr kumimoji="1" lang="ja-JP" altLang="ja-JP" sz="1200" kern="1200" dirty="0" smtClean="0">
                          <a:effectLst/>
                        </a:rPr>
                        <a:t>このセミナーでは、以下を目的としています。</a:t>
                      </a:r>
                    </a:p>
                    <a:p>
                      <a:r>
                        <a:rPr kumimoji="1" lang="ja-JP" altLang="ja-JP" sz="1200" kern="1200" dirty="0" smtClean="0">
                          <a:effectLst/>
                        </a:rPr>
                        <a:t>・経営者、および管理職が、女性が働くこと、および大きな影響を及ぼすライフイベントへの理解を促す</a:t>
                      </a:r>
                    </a:p>
                    <a:p>
                      <a:r>
                        <a:rPr kumimoji="1" lang="ja-JP" altLang="ja-JP" sz="1200" kern="1200" dirty="0" smtClean="0">
                          <a:effectLst/>
                        </a:rPr>
                        <a:t>・時間制約のある社員の仕事への意欲を持たせながら育成するポイント</a:t>
                      </a:r>
                    </a:p>
                    <a:p>
                      <a:r>
                        <a:rPr kumimoji="1" lang="ja-JP" altLang="ja-JP" sz="1200" kern="1200" dirty="0" smtClean="0">
                          <a:effectLst/>
                        </a:rPr>
                        <a:t>・多様な働き方の社員がいることを前提に組織全体を管理していくためのマネジメント</a:t>
                      </a:r>
                      <a:endParaRPr kumimoji="1" lang="en-US" altLang="ja-JP" sz="1200" kern="1200" dirty="0" smtClean="0">
                        <a:solidFill>
                          <a:schemeClr val="dk1"/>
                        </a:solidFill>
                        <a:effectLst/>
                        <a:latin typeface="+mn-lt"/>
                        <a:ea typeface="+mn-ea"/>
                        <a:cs typeface="+mn-cs"/>
                      </a:endParaRPr>
                    </a:p>
                  </a:txBody>
                  <a:tcPr/>
                </a:tc>
              </a:tr>
              <a:tr h="699510">
                <a:tc>
                  <a:txBody>
                    <a:bodyPr/>
                    <a:lstStyle/>
                    <a:p>
                      <a:r>
                        <a:rPr kumimoji="1" lang="ja-JP" altLang="en-US" dirty="0" smtClean="0"/>
                        <a:t>研修効果</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a:t>
                      </a:r>
                      <a:r>
                        <a:rPr kumimoji="1" lang="ja-JP" altLang="en-US" sz="1200" kern="1200" dirty="0" smtClean="0">
                          <a:effectLst/>
                        </a:rPr>
                        <a:t>女性社員のライフイベントを含めた知識</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・女性</a:t>
                      </a:r>
                      <a:r>
                        <a:rPr kumimoji="1" lang="ja-JP" altLang="ja-JP" sz="1200" kern="1200" dirty="0" smtClean="0">
                          <a:effectLst/>
                        </a:rPr>
                        <a:t>社員の評価、育成への意識</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a:t>
                      </a:r>
                      <a:r>
                        <a:rPr kumimoji="1" lang="ja-JP" altLang="ja-JP" sz="1200" kern="1200" dirty="0" smtClean="0">
                          <a:effectLst/>
                        </a:rPr>
                        <a:t>多様な働き方をする社員の増加にともな</a:t>
                      </a:r>
                      <a:r>
                        <a:rPr kumimoji="1" lang="ja-JP" altLang="en-US" sz="1200" kern="1200" dirty="0" smtClean="0">
                          <a:effectLst/>
                        </a:rPr>
                        <a:t>うマネジメント</a:t>
                      </a:r>
                      <a:r>
                        <a:rPr kumimoji="1" lang="ja-JP" altLang="ja-JP" sz="1200" kern="1200" dirty="0" smtClean="0">
                          <a:effectLst/>
                        </a:rPr>
                        <a:t>の</a:t>
                      </a:r>
                      <a:r>
                        <a:rPr kumimoji="1" lang="ja-JP" altLang="en-US" sz="1200" kern="1200" dirty="0" smtClean="0">
                          <a:effectLst/>
                        </a:rPr>
                        <a:t>ヒント</a:t>
                      </a:r>
                      <a:endParaRPr kumimoji="1" lang="ja-JP" altLang="en-US" sz="1200" dirty="0"/>
                    </a:p>
                  </a:txBody>
                  <a:tcPr/>
                </a:tc>
              </a:tr>
              <a:tr h="418317">
                <a:tc>
                  <a:txBody>
                    <a:bodyPr/>
                    <a:lstStyle/>
                    <a:p>
                      <a:r>
                        <a:rPr kumimoji="1" lang="ja-JP" altLang="en-US" dirty="0" smtClean="0"/>
                        <a:t>内容</a:t>
                      </a:r>
                      <a:endParaRPr kumimoji="1" lang="ja-JP" altLang="en-US" dirty="0"/>
                    </a:p>
                  </a:txBody>
                  <a:tcPr/>
                </a:tc>
                <a:tc>
                  <a:txBody>
                    <a:bodyPr/>
                    <a:lstStyle/>
                    <a:p>
                      <a:pPr lvl="0"/>
                      <a:r>
                        <a:rPr kumimoji="1" lang="ja-JP" altLang="en-US" sz="1200" kern="1200" dirty="0" smtClean="0">
                          <a:effectLst/>
                        </a:rPr>
                        <a:t>・</a:t>
                      </a:r>
                      <a:r>
                        <a:rPr kumimoji="1" lang="ja-JP" altLang="ja-JP" sz="1200" kern="1200" dirty="0" smtClean="0">
                          <a:effectLst/>
                        </a:rPr>
                        <a:t>育児と仕事の両立支援に関する制度と課題</a:t>
                      </a:r>
                      <a:endParaRPr kumimoji="1" lang="en-US" altLang="ja-JP" sz="1200" kern="1200" dirty="0" smtClean="0">
                        <a:effectLst/>
                      </a:endParaRPr>
                    </a:p>
                    <a:p>
                      <a:pPr lvl="0"/>
                      <a:r>
                        <a:rPr kumimoji="1" lang="ja-JP" altLang="en-US" sz="1200" kern="1200" dirty="0" smtClean="0">
                          <a:effectLst/>
                        </a:rPr>
                        <a:t>・ワークライフバランスのついての取組</a:t>
                      </a:r>
                      <a:endParaRPr kumimoji="1" lang="ja-JP" altLang="ja-JP" sz="1200" kern="1200" dirty="0" smtClean="0">
                        <a:effectLst/>
                      </a:endParaRPr>
                    </a:p>
                    <a:p>
                      <a:r>
                        <a:rPr kumimoji="1" lang="ja-JP" altLang="en-US" sz="1200" dirty="0" smtClean="0"/>
                        <a:t>・育児休暇女性とののコミュニケーション　</a:t>
                      </a:r>
                      <a:endParaRPr kumimoji="1" lang="en-US" altLang="ja-JP" sz="1200" dirty="0" smtClean="0"/>
                    </a:p>
                    <a:p>
                      <a:r>
                        <a:rPr kumimoji="1" lang="ja-JP" altLang="en-US" sz="1200" dirty="0" smtClean="0"/>
                        <a:t>　　　　　（講義・ワーク・ディスカッションにて）</a:t>
                      </a:r>
                      <a:endParaRPr kumimoji="1" lang="en-US" altLang="ja-JP" sz="1200" dirty="0" smtClean="0"/>
                    </a:p>
                  </a:txBody>
                  <a:tcPr/>
                </a:tc>
              </a:tr>
            </a:tbl>
          </a:graphicData>
        </a:graphic>
      </p:graphicFrame>
    </p:spTree>
    <p:extLst>
      <p:ext uri="{BB962C8B-B14F-4D97-AF65-F5344CB8AC3E}">
        <p14:creationId xmlns:p14="http://schemas.microsoft.com/office/powerpoint/2010/main" val="1999294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20401" y="684565"/>
            <a:ext cx="8136904" cy="461665"/>
          </a:xfrm>
          <a:prstGeom prst="rect">
            <a:avLst/>
          </a:prstGeom>
          <a:noFill/>
        </p:spPr>
        <p:txBody>
          <a:bodyPr wrap="square" rtlCol="0">
            <a:spAutoFit/>
          </a:bodyPr>
          <a:lstStyle/>
          <a:p>
            <a:r>
              <a:rPr lang="ja-JP" altLang="en-US" sz="2400" dirty="0"/>
              <a:t>「仕事と子育ての両立」のノウハウ、スキル、ポイントについて</a:t>
            </a:r>
            <a:endParaRPr kumimoji="1" lang="ja-JP" altLang="en-US" sz="2400" dirty="0"/>
          </a:p>
        </p:txBody>
      </p:sp>
      <p:graphicFrame>
        <p:nvGraphicFramePr>
          <p:cNvPr id="2" name="表 1"/>
          <p:cNvGraphicFramePr>
            <a:graphicFrameLocks noGrp="1"/>
          </p:cNvGraphicFramePr>
          <p:nvPr>
            <p:extLst>
              <p:ext uri="{D42A27DB-BD31-4B8C-83A1-F6EECF244321}">
                <p14:modId xmlns:p14="http://schemas.microsoft.com/office/powerpoint/2010/main" val="2083284331"/>
              </p:ext>
            </p:extLst>
          </p:nvPr>
        </p:nvGraphicFramePr>
        <p:xfrm>
          <a:off x="323528" y="1772816"/>
          <a:ext cx="8568952" cy="3571838"/>
        </p:xfrm>
        <a:graphic>
          <a:graphicData uri="http://schemas.openxmlformats.org/drawingml/2006/table">
            <a:tbl>
              <a:tblPr firstRow="1" bandRow="1">
                <a:tableStyleId>{21E4AEA4-8DFA-4A89-87EB-49C32662AFE0}</a:tableStyleId>
              </a:tblPr>
              <a:tblGrid>
                <a:gridCol w="2885831"/>
                <a:gridCol w="5683121"/>
              </a:tblGrid>
              <a:tr h="418317">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子育て中の女性</a:t>
                      </a:r>
                      <a:endParaRPr kumimoji="1" lang="en-US" altLang="ja-JP" sz="1400" dirty="0" smtClean="0"/>
                    </a:p>
                  </a:txBody>
                  <a:tcPr/>
                </a:tc>
              </a:tr>
              <a:tr h="1395614">
                <a:tc>
                  <a:txBody>
                    <a:bodyPr/>
                    <a:lstStyle/>
                    <a:p>
                      <a:r>
                        <a:rPr kumimoji="1" lang="ja-JP" altLang="en-US" dirty="0" smtClean="0"/>
                        <a:t>背景・目的</a:t>
                      </a:r>
                      <a:endParaRPr kumimoji="1" lang="ja-JP" altLang="en-US" dirty="0"/>
                    </a:p>
                  </a:txBody>
                  <a:tcPr/>
                </a:tc>
                <a:tc>
                  <a:txBody>
                    <a:bodyPr/>
                    <a:lstStyle/>
                    <a:p>
                      <a:r>
                        <a:rPr kumimoji="1" lang="ja-JP" altLang="en-US" sz="1200" kern="1200" dirty="0" smtClean="0">
                          <a:effectLst/>
                        </a:rPr>
                        <a:t>出産後も仕事を継続する女性が増えているが、想像以上の生活の大変さを感じている女性が多い。</a:t>
                      </a:r>
                      <a:endParaRPr kumimoji="1" lang="en-US" altLang="ja-JP" sz="1200" kern="1200" dirty="0" smtClean="0">
                        <a:effectLst/>
                      </a:endParaRPr>
                    </a:p>
                    <a:p>
                      <a:r>
                        <a:rPr kumimoji="1" lang="ja-JP" altLang="en-US" sz="1200" kern="1200" dirty="0" smtClean="0">
                          <a:effectLst/>
                        </a:rPr>
                        <a:t>子育てが悩みつきないが、それを解決すべく場をもてないでいる彼女たちは、</a:t>
                      </a:r>
                      <a:endParaRPr kumimoji="1" lang="en-US" altLang="ja-JP" sz="1200" kern="1200" dirty="0" smtClean="0">
                        <a:effectLst/>
                      </a:endParaRPr>
                    </a:p>
                    <a:p>
                      <a:r>
                        <a:rPr kumimoji="1" lang="ja-JP" altLang="en-US" sz="1200" kern="1200" dirty="0" smtClean="0">
                          <a:effectLst/>
                        </a:rPr>
                        <a:t>子育ての苦労をそのまま仕事に引きずることで、影響を</a:t>
                      </a:r>
                      <a:r>
                        <a:rPr kumimoji="1" lang="ja-JP" altLang="en-US" sz="1200" kern="1200" dirty="0" err="1" smtClean="0">
                          <a:effectLst/>
                        </a:rPr>
                        <a:t>障し</a:t>
                      </a:r>
                      <a:r>
                        <a:rPr kumimoji="1" lang="ja-JP" altLang="en-US" sz="1200" kern="1200" dirty="0" smtClean="0">
                          <a:effectLst/>
                        </a:rPr>
                        <a:t>また最悪は離職に繋がる。</a:t>
                      </a:r>
                      <a:endParaRPr kumimoji="1" lang="en-US" altLang="ja-JP" sz="1200" kern="1200" dirty="0" smtClean="0">
                        <a:effectLst/>
                      </a:endParaRPr>
                    </a:p>
                    <a:p>
                      <a:r>
                        <a:rPr kumimoji="1" lang="ja-JP" altLang="en-US" sz="1200" kern="1200" dirty="0" smtClean="0">
                          <a:effectLst/>
                        </a:rPr>
                        <a:t>このセミナーでは「子育て」について学べる場をもち、両立するスキルを得る。また</a:t>
                      </a:r>
                      <a:endParaRPr kumimoji="1" lang="en-US" altLang="ja-JP" sz="1200" kern="1200" dirty="0" smtClean="0">
                        <a:effectLst/>
                      </a:endParaRPr>
                    </a:p>
                    <a:p>
                      <a:r>
                        <a:rPr kumimoji="1" lang="ja-JP" altLang="en-US" sz="1200" kern="1200" dirty="0" smtClean="0">
                          <a:effectLst/>
                        </a:rPr>
                        <a:t>仕事と子育ての相互作用を得てもらうことで、モチベーションを上げ次に繋がる仕事についてもらう</a:t>
                      </a:r>
                      <a:endParaRPr kumimoji="1" lang="en-US" altLang="ja-JP" sz="1200" kern="1200" dirty="0" smtClean="0">
                        <a:solidFill>
                          <a:schemeClr val="dk1"/>
                        </a:solidFill>
                        <a:effectLst/>
                        <a:latin typeface="+mn-lt"/>
                        <a:ea typeface="+mn-ea"/>
                        <a:cs typeface="+mn-cs"/>
                      </a:endParaRPr>
                    </a:p>
                  </a:txBody>
                  <a:tcPr/>
                </a:tc>
              </a:tr>
              <a:tr h="699510">
                <a:tc>
                  <a:txBody>
                    <a:bodyPr/>
                    <a:lstStyle/>
                    <a:p>
                      <a:r>
                        <a:rPr kumimoji="1" lang="ja-JP" altLang="en-US" dirty="0" smtClean="0"/>
                        <a:t>研修効果</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a:t>
                      </a:r>
                      <a:r>
                        <a:rPr kumimoji="1" lang="ja-JP" altLang="en-US" sz="1200" kern="1200" dirty="0" smtClean="0">
                          <a:effectLst/>
                        </a:rPr>
                        <a:t>子育てについて、知識と共有の場をもつ</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・ワークライフバランスを理解し、子育て経験をプラスにできるマインドを取得</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smtClean="0">
                        <a:solidFill>
                          <a:schemeClr val="dk1"/>
                        </a:solidFill>
                        <a:effectLst/>
                        <a:latin typeface="+mn-lt"/>
                        <a:ea typeface="+mn-ea"/>
                        <a:cs typeface="+mn-cs"/>
                      </a:endParaRPr>
                    </a:p>
                  </a:txBody>
                  <a:tcPr/>
                </a:tc>
              </a:tr>
              <a:tr h="418317">
                <a:tc>
                  <a:txBody>
                    <a:bodyPr/>
                    <a:lstStyle/>
                    <a:p>
                      <a:r>
                        <a:rPr kumimoji="1" lang="ja-JP" altLang="en-US" dirty="0" smtClean="0"/>
                        <a:t>内容</a:t>
                      </a:r>
                      <a:endParaRPr kumimoji="1" lang="ja-JP" altLang="en-US" dirty="0"/>
                    </a:p>
                  </a:txBody>
                  <a:tcPr/>
                </a:tc>
                <a:tc>
                  <a:txBody>
                    <a:bodyPr/>
                    <a:lstStyle/>
                    <a:p>
                      <a:pPr lvl="0"/>
                      <a:r>
                        <a:rPr kumimoji="1" lang="ja-JP" altLang="en-US" sz="1200" kern="1200" dirty="0" smtClean="0">
                          <a:effectLst/>
                        </a:rPr>
                        <a:t>・</a:t>
                      </a:r>
                      <a:r>
                        <a:rPr kumimoji="1" lang="ja-JP" altLang="ja-JP" sz="1200" kern="1200" dirty="0" smtClean="0">
                          <a:effectLst/>
                        </a:rPr>
                        <a:t>育児と仕事の両立支援に関する制度と課題</a:t>
                      </a:r>
                      <a:endParaRPr kumimoji="1" lang="en-US" altLang="ja-JP" sz="1200" kern="1200" dirty="0" smtClean="0">
                        <a:effectLst/>
                      </a:endParaRPr>
                    </a:p>
                    <a:p>
                      <a:pPr lvl="0"/>
                      <a:r>
                        <a:rPr kumimoji="1" lang="ja-JP" altLang="en-US" sz="1200" kern="1200" dirty="0" smtClean="0">
                          <a:effectLst/>
                        </a:rPr>
                        <a:t>・ワークライフバランスのついての取組</a:t>
                      </a:r>
                      <a:endParaRPr kumimoji="1" lang="ja-JP" altLang="ja-JP" sz="1200" kern="1200" dirty="0" smtClean="0">
                        <a:effectLst/>
                      </a:endParaRPr>
                    </a:p>
                    <a:p>
                      <a:r>
                        <a:rPr kumimoji="1" lang="ja-JP" altLang="en-US" sz="1200" dirty="0" smtClean="0"/>
                        <a:t>・育児について　　　　　（講義・ワーク・ディスカッションにて）</a:t>
                      </a:r>
                      <a:endParaRPr kumimoji="1" lang="en-US" altLang="ja-JP" sz="1200" dirty="0" smtClean="0"/>
                    </a:p>
                  </a:txBody>
                  <a:tcPr/>
                </a:tc>
              </a:tr>
            </a:tbl>
          </a:graphicData>
        </a:graphic>
      </p:graphicFrame>
    </p:spTree>
    <p:extLst>
      <p:ext uri="{BB962C8B-B14F-4D97-AF65-F5344CB8AC3E}">
        <p14:creationId xmlns:p14="http://schemas.microsoft.com/office/powerpoint/2010/main" val="373732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611560" y="1412776"/>
            <a:ext cx="8136904" cy="72008"/>
          </a:xfrm>
          <a:prstGeom prst="roundRect">
            <a:avLst/>
          </a:prstGeom>
          <a:solidFill>
            <a:schemeClr val="accent2">
              <a:lumMod val="40000"/>
              <a:lumOff val="60000"/>
            </a:schemeClr>
          </a:solidFill>
          <a:ln>
            <a:solidFill>
              <a:schemeClr val="accent2">
                <a:lumMod val="60000"/>
                <a:lumOff val="40000"/>
              </a:schemeClr>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62071" y="705611"/>
            <a:ext cx="8136904" cy="523220"/>
          </a:xfrm>
          <a:prstGeom prst="rect">
            <a:avLst/>
          </a:prstGeom>
          <a:noFill/>
        </p:spPr>
        <p:txBody>
          <a:bodyPr wrap="square" rtlCol="0">
            <a:spAutoFit/>
          </a:bodyPr>
          <a:lstStyle/>
          <a:p>
            <a:r>
              <a:rPr lang="ja-JP" altLang="en-US" sz="2800" dirty="0"/>
              <a:t>「これから結婚・出産を考える女性へ」</a:t>
            </a:r>
            <a:endParaRPr lang="en-US" altLang="ja-JP" sz="2800" dirty="0"/>
          </a:p>
        </p:txBody>
      </p:sp>
      <p:graphicFrame>
        <p:nvGraphicFramePr>
          <p:cNvPr id="2" name="表 1"/>
          <p:cNvGraphicFramePr>
            <a:graphicFrameLocks noGrp="1"/>
          </p:cNvGraphicFramePr>
          <p:nvPr>
            <p:extLst>
              <p:ext uri="{D42A27DB-BD31-4B8C-83A1-F6EECF244321}">
                <p14:modId xmlns:p14="http://schemas.microsoft.com/office/powerpoint/2010/main" val="3416657827"/>
              </p:ext>
            </p:extLst>
          </p:nvPr>
        </p:nvGraphicFramePr>
        <p:xfrm>
          <a:off x="323528" y="1772816"/>
          <a:ext cx="8568952" cy="3785965"/>
        </p:xfrm>
        <a:graphic>
          <a:graphicData uri="http://schemas.openxmlformats.org/drawingml/2006/table">
            <a:tbl>
              <a:tblPr firstRow="1" bandRow="1">
                <a:tableStyleId>{21E4AEA4-8DFA-4A89-87EB-49C32662AFE0}</a:tableStyleId>
              </a:tblPr>
              <a:tblGrid>
                <a:gridCol w="2885831"/>
                <a:gridCol w="5683121"/>
              </a:tblGrid>
              <a:tr h="418317">
                <a:tc>
                  <a:txBody>
                    <a:bodyPr/>
                    <a:lstStyle/>
                    <a:p>
                      <a:endParaRPr kumimoji="1" lang="ja-JP" altLang="en-US" dirty="0"/>
                    </a:p>
                  </a:txBody>
                  <a:tcPr/>
                </a:tc>
                <a:tc>
                  <a:txBody>
                    <a:bodyPr/>
                    <a:lstStyle/>
                    <a:p>
                      <a:endParaRPr kumimoji="1" lang="ja-JP" altLang="en-US" dirty="0"/>
                    </a:p>
                  </a:txBody>
                  <a:tcPr/>
                </a:tc>
              </a:tr>
              <a:tr h="418317">
                <a:tc>
                  <a:txBody>
                    <a:bodyPr/>
                    <a:lstStyle/>
                    <a:p>
                      <a:r>
                        <a:rPr kumimoji="1" lang="ja-JP" altLang="en-US" dirty="0" smtClean="0"/>
                        <a:t>対象者</a:t>
                      </a:r>
                      <a:endParaRPr kumimoji="1" lang="ja-JP" altLang="en-US" dirty="0"/>
                    </a:p>
                  </a:txBody>
                  <a:tcPr/>
                </a:tc>
                <a:tc>
                  <a:txBody>
                    <a:bodyPr/>
                    <a:lstStyle/>
                    <a:p>
                      <a:r>
                        <a:rPr kumimoji="1" lang="ja-JP" altLang="en-US" sz="1400" dirty="0" smtClean="0"/>
                        <a:t>これから結婚・出産を考える女性</a:t>
                      </a:r>
                      <a:endParaRPr kumimoji="1" lang="en-US" altLang="ja-JP" sz="1400" dirty="0" smtClean="0"/>
                    </a:p>
                  </a:txBody>
                  <a:tcPr/>
                </a:tc>
              </a:tr>
              <a:tr h="1426861">
                <a:tc>
                  <a:txBody>
                    <a:bodyPr/>
                    <a:lstStyle/>
                    <a:p>
                      <a:r>
                        <a:rPr kumimoji="1" lang="ja-JP" altLang="en-US" dirty="0" smtClean="0"/>
                        <a:t>背景・目的</a:t>
                      </a:r>
                      <a:endParaRPr kumimoji="1" lang="ja-JP" altLang="en-US" dirty="0"/>
                    </a:p>
                  </a:txBody>
                  <a:tcPr/>
                </a:tc>
                <a:tc>
                  <a:txBody>
                    <a:bodyPr/>
                    <a:lstStyle/>
                    <a:p>
                      <a:r>
                        <a:rPr kumimoji="1" lang="ja-JP" altLang="en-US" sz="1200" kern="1200" dirty="0" smtClean="0">
                          <a:effectLst/>
                        </a:rPr>
                        <a:t>実力・意識の高い女性が日本には大勢います。</a:t>
                      </a:r>
                      <a:endParaRPr kumimoji="1" lang="en-US" altLang="ja-JP" sz="1200" kern="1200" dirty="0" smtClean="0">
                        <a:effectLst/>
                      </a:endParaRPr>
                    </a:p>
                    <a:p>
                      <a:r>
                        <a:rPr kumimoji="1" lang="ja-JP" altLang="en-US" sz="1200" kern="1200" dirty="0" smtClean="0">
                          <a:effectLst/>
                        </a:rPr>
                        <a:t>結婚、出産をいづれ考え、また仕事も継続で考えている女性が多くいます。</a:t>
                      </a:r>
                      <a:endParaRPr kumimoji="1" lang="en-US" altLang="ja-JP" sz="1200" kern="1200" dirty="0" smtClean="0">
                        <a:effectLst/>
                      </a:endParaRPr>
                    </a:p>
                    <a:p>
                      <a:r>
                        <a:rPr kumimoji="1" lang="ja-JP" altLang="en-US" sz="1200" kern="1200" dirty="0" smtClean="0">
                          <a:effectLst/>
                        </a:rPr>
                        <a:t>しかし、願望とは反対にマイナスの要素に不安をもちライフを決めきれていない分、</a:t>
                      </a:r>
                      <a:endParaRPr kumimoji="1" lang="en-US" altLang="ja-JP" sz="1200" kern="1200" dirty="0" smtClean="0">
                        <a:effectLst/>
                      </a:endParaRPr>
                    </a:p>
                    <a:p>
                      <a:r>
                        <a:rPr kumimoji="1" lang="ja-JP" altLang="en-US" sz="1200" kern="1200" dirty="0" smtClean="0">
                          <a:effectLst/>
                        </a:rPr>
                        <a:t>仕事にも展望をもてなくなっています。</a:t>
                      </a:r>
                      <a:endParaRPr kumimoji="1" lang="en-US" altLang="ja-JP" sz="1200" kern="1200" dirty="0" smtClean="0">
                        <a:effectLst/>
                      </a:endParaRPr>
                    </a:p>
                    <a:p>
                      <a:r>
                        <a:rPr kumimoji="1" lang="ja-JP" altLang="en-US" sz="1200" kern="1200" dirty="0" smtClean="0">
                          <a:effectLst/>
                        </a:rPr>
                        <a:t>このような悩みは安易に相談もできずに本当に多くの方が悩んでおられます。</a:t>
                      </a:r>
                      <a:endParaRPr kumimoji="1" lang="en-US" altLang="ja-JP" sz="1200" kern="1200" dirty="0" smtClean="0">
                        <a:effectLst/>
                      </a:endParaRPr>
                    </a:p>
                    <a:p>
                      <a:r>
                        <a:rPr kumimoji="1" lang="ja-JP" altLang="en-US" sz="1200" kern="1200" dirty="0" smtClean="0">
                          <a:effectLst/>
                        </a:rPr>
                        <a:t>このセミナーでは、現状の日本女性について説明し、ライフプランに結婚と出産と仕事をどのように入れ込み考えていくかを考えていきます。</a:t>
                      </a:r>
                      <a:endParaRPr kumimoji="1" lang="en-US" altLang="ja-JP" sz="1200" kern="1200" dirty="0" smtClean="0">
                        <a:solidFill>
                          <a:schemeClr val="dk1"/>
                        </a:solidFill>
                        <a:effectLst/>
                        <a:latin typeface="+mn-lt"/>
                        <a:ea typeface="+mn-ea"/>
                        <a:cs typeface="+mn-cs"/>
                      </a:endParaRPr>
                    </a:p>
                  </a:txBody>
                  <a:tcPr/>
                </a:tc>
              </a:tr>
              <a:tr h="699510">
                <a:tc>
                  <a:txBody>
                    <a:bodyPr/>
                    <a:lstStyle/>
                    <a:p>
                      <a:r>
                        <a:rPr kumimoji="1" lang="ja-JP" altLang="en-US" dirty="0" smtClean="0"/>
                        <a:t>研修効果</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effectLst/>
                        </a:rPr>
                        <a:t>・</a:t>
                      </a:r>
                      <a:r>
                        <a:rPr kumimoji="1" lang="ja-JP" altLang="en-US" sz="1200" kern="1200" dirty="0" smtClean="0">
                          <a:effectLst/>
                        </a:rPr>
                        <a:t>結婚・出産を前向きにとらえ、自信で判断しキャリアと共に考えていく</a:t>
                      </a:r>
                      <a:endParaRPr kumimoji="1" lang="en-US" altLang="ja-JP"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effectLst/>
                        </a:rPr>
                        <a:t>・ライフイベントを想定することで、将来の展望が描きやすくなり積極的に仕事に取り組める</a:t>
                      </a:r>
                      <a:endParaRPr kumimoji="1" lang="en-US" altLang="ja-JP" sz="1200" kern="1200" dirty="0" smtClean="0">
                        <a:solidFill>
                          <a:schemeClr val="dk1"/>
                        </a:solidFill>
                        <a:effectLst/>
                        <a:latin typeface="+mn-lt"/>
                        <a:ea typeface="+mn-ea"/>
                        <a:cs typeface="+mn-cs"/>
                      </a:endParaRPr>
                    </a:p>
                  </a:txBody>
                  <a:tcPr/>
                </a:tc>
              </a:tr>
              <a:tr h="418317">
                <a:tc>
                  <a:txBody>
                    <a:bodyPr/>
                    <a:lstStyle/>
                    <a:p>
                      <a:r>
                        <a:rPr kumimoji="1" lang="ja-JP" altLang="en-US" dirty="0" smtClean="0"/>
                        <a:t>内容</a:t>
                      </a:r>
                      <a:endParaRPr kumimoji="1" lang="ja-JP" altLang="en-US" dirty="0"/>
                    </a:p>
                  </a:txBody>
                  <a:tcPr/>
                </a:tc>
                <a:tc>
                  <a:txBody>
                    <a:bodyPr/>
                    <a:lstStyle/>
                    <a:p>
                      <a:pPr lvl="0"/>
                      <a:r>
                        <a:rPr kumimoji="1" lang="ja-JP" altLang="en-US" sz="1200" kern="1200" dirty="0" smtClean="0">
                          <a:effectLst/>
                        </a:rPr>
                        <a:t>・女性として、結婚と出産を考える</a:t>
                      </a:r>
                      <a:endParaRPr kumimoji="1" lang="en-US" altLang="ja-JP" sz="1200" kern="1200" dirty="0" smtClean="0">
                        <a:effectLst/>
                      </a:endParaRPr>
                    </a:p>
                    <a:p>
                      <a:pPr lvl="0"/>
                      <a:r>
                        <a:rPr kumimoji="1" lang="ja-JP" altLang="en-US" sz="1200" kern="1200" dirty="0" smtClean="0">
                          <a:effectLst/>
                        </a:rPr>
                        <a:t>・</a:t>
                      </a:r>
                      <a:r>
                        <a:rPr kumimoji="1" lang="ja-JP" altLang="ja-JP" sz="1200" kern="1200" dirty="0" smtClean="0">
                          <a:effectLst/>
                        </a:rPr>
                        <a:t>育児と仕事の両立</a:t>
                      </a:r>
                      <a:r>
                        <a:rPr kumimoji="1" lang="ja-JP" altLang="en-US" sz="1200" kern="1200" dirty="0" smtClean="0">
                          <a:effectLst/>
                        </a:rPr>
                        <a:t>について</a:t>
                      </a:r>
                      <a:endParaRPr kumimoji="1" lang="en-US" altLang="ja-JP" sz="1200" kern="1200" dirty="0" smtClean="0">
                        <a:effectLst/>
                      </a:endParaRPr>
                    </a:p>
                    <a:p>
                      <a:pPr lvl="0"/>
                      <a:r>
                        <a:rPr kumimoji="1" lang="ja-JP" altLang="en-US" sz="1200" kern="1200" dirty="0" smtClean="0">
                          <a:effectLst/>
                        </a:rPr>
                        <a:t>・ワークライフバランスのついての取組</a:t>
                      </a:r>
                      <a:endParaRPr kumimoji="1" lang="ja-JP" altLang="ja-JP" sz="1200" kern="1200" dirty="0" smtClean="0">
                        <a:effectLst/>
                      </a:endParaRPr>
                    </a:p>
                    <a:p>
                      <a:r>
                        <a:rPr kumimoji="1" lang="ja-JP" altLang="en-US" sz="1200" dirty="0" smtClean="0"/>
                        <a:t>・育児について　　　　　（講義・ワーク・ディスカッションにて）</a:t>
                      </a:r>
                      <a:endParaRPr kumimoji="1" lang="en-US" altLang="ja-JP" sz="1200" dirty="0" smtClean="0"/>
                    </a:p>
                  </a:txBody>
                  <a:tcPr/>
                </a:tc>
              </a:tr>
            </a:tbl>
          </a:graphicData>
        </a:graphic>
      </p:graphicFrame>
    </p:spTree>
    <p:extLst>
      <p:ext uri="{BB962C8B-B14F-4D97-AF65-F5344CB8AC3E}">
        <p14:creationId xmlns:p14="http://schemas.microsoft.com/office/powerpoint/2010/main" val="28114456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1124</TotalTime>
  <Words>1664</Words>
  <Application>Microsoft Office PowerPoint</Application>
  <PresentationFormat>画面に合わせる (4:3)</PresentationFormat>
  <Paragraphs>173</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Office ​​テーマ</vt:lpstr>
      <vt:lpstr>企業様向け　セミナー</vt:lpstr>
      <vt:lpstr>（株）ママココ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nakajima</dc:creator>
  <cp:lastModifiedBy>nakajima</cp:lastModifiedBy>
  <cp:revision>22</cp:revision>
  <cp:lastPrinted>2014-09-10T08:57:30Z</cp:lastPrinted>
  <dcterms:created xsi:type="dcterms:W3CDTF">2014-08-23T05:12:49Z</dcterms:created>
  <dcterms:modified xsi:type="dcterms:W3CDTF">2014-10-20T05:48:23Z</dcterms:modified>
</cp:coreProperties>
</file>